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46"/>
  </p:notesMasterIdLst>
  <p:handoutMasterIdLst>
    <p:handoutMasterId r:id="rId47"/>
  </p:handoutMasterIdLst>
  <p:sldIdLst>
    <p:sldId id="578" r:id="rId2"/>
    <p:sldId id="647" r:id="rId3"/>
    <p:sldId id="650" r:id="rId4"/>
    <p:sldId id="665" r:id="rId5"/>
    <p:sldId id="649" r:id="rId6"/>
    <p:sldId id="608" r:id="rId7"/>
    <p:sldId id="660" r:id="rId8"/>
    <p:sldId id="671" r:id="rId9"/>
    <p:sldId id="419" r:id="rId10"/>
    <p:sldId id="598" r:id="rId11"/>
    <p:sldId id="601" r:id="rId12"/>
    <p:sldId id="651" r:id="rId13"/>
    <p:sldId id="421" r:id="rId14"/>
    <p:sldId id="603" r:id="rId15"/>
    <p:sldId id="674" r:id="rId16"/>
    <p:sldId id="599" r:id="rId17"/>
    <p:sldId id="604" r:id="rId18"/>
    <p:sldId id="653" r:id="rId19"/>
    <p:sldId id="667" r:id="rId20"/>
    <p:sldId id="675" r:id="rId21"/>
    <p:sldId id="669" r:id="rId22"/>
    <p:sldId id="668" r:id="rId23"/>
    <p:sldId id="676" r:id="rId24"/>
    <p:sldId id="677" r:id="rId25"/>
    <p:sldId id="664" r:id="rId26"/>
    <p:sldId id="670" r:id="rId27"/>
    <p:sldId id="663" r:id="rId28"/>
    <p:sldId id="655" r:id="rId29"/>
    <p:sldId id="656" r:id="rId30"/>
    <p:sldId id="666" r:id="rId31"/>
    <p:sldId id="683" r:id="rId32"/>
    <p:sldId id="678" r:id="rId33"/>
    <p:sldId id="679" r:id="rId34"/>
    <p:sldId id="680" r:id="rId35"/>
    <p:sldId id="685" r:id="rId36"/>
    <p:sldId id="681" r:id="rId37"/>
    <p:sldId id="682" r:id="rId38"/>
    <p:sldId id="684" r:id="rId39"/>
    <p:sldId id="673" r:id="rId40"/>
    <p:sldId id="657" r:id="rId41"/>
    <p:sldId id="605" r:id="rId42"/>
    <p:sldId id="606" r:id="rId43"/>
    <p:sldId id="659" r:id="rId44"/>
    <p:sldId id="658" r:id="rId4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cumin Pro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cumin Pro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cumin Pro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cumin Pro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cumin Pro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cumin Pro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cumin Pro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cumin Pro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cumin Pro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22" autoAdjust="0"/>
    <p:restoredTop sz="87469"/>
  </p:normalViewPr>
  <p:slideViewPr>
    <p:cSldViewPr snapToGrid="0" snapToObjects="1">
      <p:cViewPr varScale="1">
        <p:scale>
          <a:sx n="125" d="100"/>
          <a:sy n="125" d="100"/>
        </p:scale>
        <p:origin x="173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3rd-Party Encoder, Overlays, &amp; DASH/HLS</c:v>
                </c:pt>
                <c:pt idx="1">
                  <c:v>3rd-Party Encoder with DASH/HLS</c:v>
                </c:pt>
                <c:pt idx="2">
                  <c:v>3rd-Party Encoder with 3rd-Party Overlays</c:v>
                </c:pt>
                <c:pt idx="3">
                  <c:v>Phenix with DASH/HLS</c:v>
                </c:pt>
                <c:pt idx="4">
                  <c:v>3rd-Party Encoder</c:v>
                </c:pt>
                <c:pt idx="5">
                  <c:v>Phenix with LL DASH/HLS</c:v>
                </c:pt>
                <c:pt idx="6">
                  <c:v>Phenix End-to-End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14.15</c:v>
                </c:pt>
                <c:pt idx="1">
                  <c:v>10.15</c:v>
                </c:pt>
                <c:pt idx="2">
                  <c:v>6.65</c:v>
                </c:pt>
                <c:pt idx="3">
                  <c:v>6.32</c:v>
                </c:pt>
                <c:pt idx="4">
                  <c:v>2.65</c:v>
                </c:pt>
                <c:pt idx="5">
                  <c:v>0.38600000000000001</c:v>
                </c:pt>
                <c:pt idx="6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9F-4DDC-8B7E-7193277E90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728989600"/>
        <c:axId val="1055278224"/>
      </c:barChart>
      <c:catAx>
        <c:axId val="72898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5278224"/>
        <c:crosses val="autoZero"/>
        <c:auto val="1"/>
        <c:lblAlgn val="ctr"/>
        <c:lblOffset val="100"/>
        <c:noMultiLvlLbl val="0"/>
      </c:catAx>
      <c:valAx>
        <c:axId val="1055278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2898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Encoding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3rd party encoder, DASH/HLS, client buffering</c:v>
                </c:pt>
                <c:pt idx="1">
                  <c:v>Phenix Ingest w/ DASH/HLS</c:v>
                </c:pt>
                <c:pt idx="2">
                  <c:v>3rd Party Encoder</c:v>
                </c:pt>
                <c:pt idx="3">
                  <c:v>Phenix w/ LL DASH/HLS</c:v>
                </c:pt>
                <c:pt idx="4">
                  <c:v>Phenix End to End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0.12</c:v>
                </c:pt>
                <c:pt idx="2">
                  <c:v>2</c:v>
                </c:pt>
                <c:pt idx="3">
                  <c:v>0.12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8-48DD-99C9-03868573D2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Ingest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3rd party encoder, DASH/HLS, client buffering</c:v>
                </c:pt>
                <c:pt idx="1">
                  <c:v>Phenix Ingest w/ DASH/HLS</c:v>
                </c:pt>
                <c:pt idx="2">
                  <c:v>3rd Party Encoder</c:v>
                </c:pt>
                <c:pt idx="3">
                  <c:v>Phenix w/ LL DASH/HLS</c:v>
                </c:pt>
                <c:pt idx="4">
                  <c:v>Phenix End to End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0.5</c:v>
                </c:pt>
                <c:pt idx="1">
                  <c:v>0.05</c:v>
                </c:pt>
                <c:pt idx="2">
                  <c:v>0.5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D8-48DD-99C9-03868573D2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Cloud Delivery (PoP to PoP)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3rd party encoder, DASH/HLS, client buffering</c:v>
                </c:pt>
                <c:pt idx="1">
                  <c:v>Phenix Ingest w/ DASH/HLS</c:v>
                </c:pt>
                <c:pt idx="2">
                  <c:v>3rd Party Encoder</c:v>
                </c:pt>
                <c:pt idx="3">
                  <c:v>Phenix w/ LL DASH/HLS</c:v>
                </c:pt>
                <c:pt idx="4">
                  <c:v>Phenix End to End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0.02</c:v>
                </c:pt>
                <c:pt idx="1">
                  <c:v>0.02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D8-48DD-99C9-03868573D2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Edge Transformation</c:v>
                </c:pt>
              </c:strCache>
            </c:strRef>
          </c:tx>
          <c:spPr>
            <a:solidFill>
              <a:srgbClr val="2996D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3rd party encoder, DASH/HLS, client buffering</c:v>
                </c:pt>
                <c:pt idx="1">
                  <c:v>Phenix Ingest w/ DASH/HLS</c:v>
                </c:pt>
                <c:pt idx="2">
                  <c:v>3rd Party Encoder</c:v>
                </c:pt>
                <c:pt idx="3">
                  <c:v>Phenix w/ LL DASH/HLS</c:v>
                </c:pt>
                <c:pt idx="4">
                  <c:v>Phenix End to End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3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D8-48DD-99C9-03868573D2A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Egress &amp; Rendering</c:v>
                </c:pt>
              </c:strCache>
            </c:strRef>
          </c:tx>
          <c:spPr>
            <a:solidFill>
              <a:srgbClr val="FFCF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3rd party encoder, DASH/HLS, client buffering</c:v>
                </c:pt>
                <c:pt idx="1">
                  <c:v>Phenix Ingest w/ DASH/HLS</c:v>
                </c:pt>
                <c:pt idx="2">
                  <c:v>3rd Party Encoder</c:v>
                </c:pt>
                <c:pt idx="3">
                  <c:v>Phenix w/ LL DASH/HLS</c:v>
                </c:pt>
                <c:pt idx="4">
                  <c:v>Phenix End to End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0.13</c:v>
                </c:pt>
                <c:pt idx="1">
                  <c:v>0.13</c:v>
                </c:pt>
                <c:pt idx="2">
                  <c:v>0.13</c:v>
                </c:pt>
                <c:pt idx="3">
                  <c:v>0.13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D8-48DD-99C9-03868573D2A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Viewer Buffer (DASH or HLS)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3rd party encoder, DASH/HLS, client buffering</c:v>
                </c:pt>
                <c:pt idx="1">
                  <c:v>Phenix Ingest w/ DASH/HLS</c:v>
                </c:pt>
                <c:pt idx="2">
                  <c:v>3rd Party Encoder</c:v>
                </c:pt>
                <c:pt idx="3">
                  <c:v>Phenix w/ LL DASH/HLS</c:v>
                </c:pt>
                <c:pt idx="4">
                  <c:v>Phenix End to End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D8-48DD-99C9-03868573D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92426144"/>
        <c:axId val="383097600"/>
      </c:barChart>
      <c:catAx>
        <c:axId val="1924261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97600"/>
        <c:crosses val="autoZero"/>
        <c:auto val="1"/>
        <c:lblAlgn val="ctr"/>
        <c:lblOffset val="5"/>
        <c:tickLblSkip val="1"/>
        <c:noMultiLvlLbl val="0"/>
      </c:catAx>
      <c:valAx>
        <c:axId val="383097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2614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b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Sheet1!$A$2:$A$8</cx:f>
        <cx:lvl ptCount="7">
          <cx:pt idx="0">Phenix End-to-End</cx:pt>
          <cx:pt idx="1">Phenix with LL DASH/HLS</cx:pt>
          <cx:pt idx="2">3rd-Party Encoder</cx:pt>
          <cx:pt idx="3">Phenix with DASH/HLS</cx:pt>
          <cx:pt idx="4">3rd-Party Encoder with 3rd-Party Overlays</cx:pt>
          <cx:pt idx="5">3rd-Party Encoder with DASH/HLS</cx:pt>
          <cx:pt idx="6">3rd-Party Encoder, Overlays, &amp; DASH/HLS</cx:pt>
        </cx:lvl>
      </cx:strDim>
      <cx:numDim type="val">
        <cx:f>Sheet1!$B$2:$B$8</cx:f>
        <cx:lvl ptCount="7" formatCode="General">
          <cx:pt idx="0">0.32000000000000001</cx:pt>
          <cx:pt idx="1">0.38600000000000001</cx:pt>
          <cx:pt idx="2">2.6499999999999999</cx:pt>
          <cx:pt idx="3">6.3200000000000003</cx:pt>
          <cx:pt idx="4">6.6500000000000004</cx:pt>
          <cx:pt idx="5">10.15</cx:pt>
          <cx:pt idx="6">14.15</cx:pt>
        </cx:lvl>
      </cx:numDim>
    </cx:data>
  </cx:chartData>
  <cx:chart>
    <cx:plotArea>
      <cx:plotAreaRegion>
        <cx:series layoutId="funnel" uniqueId="{099D65F5-2612-4D8F-8362-228905496BCB}">
          <cx:tx>
            <cx:txData>
              <cx:f>Sheet1!$B$1</cx:f>
              <cx:v>Series1</cx:v>
            </cx:txData>
          </cx:tx>
          <cx:dataId val="0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4" Type="http://schemas.openxmlformats.org/officeDocument/2006/relationships/image" Target="../media/image4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svg"/><Relationship Id="rId1" Type="http://schemas.openxmlformats.org/officeDocument/2006/relationships/image" Target="../media/image11.png"/><Relationship Id="rId6" Type="http://schemas.openxmlformats.org/officeDocument/2006/relationships/image" Target="../media/image10.svg"/><Relationship Id="rId5" Type="http://schemas.openxmlformats.org/officeDocument/2006/relationships/image" Target="../media/image13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6.svg"/><Relationship Id="rId1" Type="http://schemas.openxmlformats.org/officeDocument/2006/relationships/image" Target="../media/image11.png"/><Relationship Id="rId6" Type="http://schemas.openxmlformats.org/officeDocument/2006/relationships/image" Target="../media/image17.svg"/><Relationship Id="rId5" Type="http://schemas.openxmlformats.org/officeDocument/2006/relationships/image" Target="../media/image19.png"/><Relationship Id="rId4" Type="http://schemas.openxmlformats.org/officeDocument/2006/relationships/image" Target="../media/image1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7.svg"/><Relationship Id="rId1" Type="http://schemas.openxmlformats.org/officeDocument/2006/relationships/image" Target="../media/image32.png"/><Relationship Id="rId6" Type="http://schemas.openxmlformats.org/officeDocument/2006/relationships/image" Target="../media/image31.svg"/><Relationship Id="rId5" Type="http://schemas.openxmlformats.org/officeDocument/2006/relationships/image" Target="../media/image34.png"/><Relationship Id="rId4" Type="http://schemas.openxmlformats.org/officeDocument/2006/relationships/image" Target="../media/image2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svg"/><Relationship Id="rId1" Type="http://schemas.openxmlformats.org/officeDocument/2006/relationships/image" Target="../media/image37.png"/><Relationship Id="rId4" Type="http://schemas.openxmlformats.org/officeDocument/2006/relationships/image" Target="../media/image4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svg"/><Relationship Id="rId1" Type="http://schemas.openxmlformats.org/officeDocument/2006/relationships/image" Target="../media/image42.png"/><Relationship Id="rId6" Type="http://schemas.openxmlformats.org/officeDocument/2006/relationships/image" Target="../media/image47.svg"/><Relationship Id="rId5" Type="http://schemas.openxmlformats.org/officeDocument/2006/relationships/image" Target="../media/image46.png"/><Relationship Id="rId4" Type="http://schemas.openxmlformats.org/officeDocument/2006/relationships/image" Target="../media/image4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3D264-70CC-4E24-BF75-56B42CD463F8}" type="doc">
      <dgm:prSet loTypeId="urn:microsoft.com/office/officeart/2005/8/layout/default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0795EF9-54BE-4837-811C-287BB403287F}">
      <dgm:prSet/>
      <dgm:spPr/>
      <dgm:t>
        <a:bodyPr/>
        <a:lstStyle/>
        <a:p>
          <a:pPr>
            <a:defRPr cap="all"/>
          </a:pPr>
          <a:r>
            <a:rPr lang="en-US" dirty="0"/>
            <a:t>Channels </a:t>
          </a:r>
        </a:p>
      </dgm:t>
    </dgm:pt>
    <dgm:pt modelId="{80F519D5-B8C3-4EC9-973C-16D9E5FFAD40}" type="parTrans" cxnId="{5BE3D5CC-AA7D-4C6C-987B-60172D284C4C}">
      <dgm:prSet/>
      <dgm:spPr/>
      <dgm:t>
        <a:bodyPr/>
        <a:lstStyle/>
        <a:p>
          <a:endParaRPr lang="en-US"/>
        </a:p>
      </dgm:t>
    </dgm:pt>
    <dgm:pt modelId="{DB08926C-3AE1-41E0-900B-F3A3242DE31D}" type="sibTrans" cxnId="{5BE3D5CC-AA7D-4C6C-987B-60172D284C4C}">
      <dgm:prSet/>
      <dgm:spPr/>
      <dgm:t>
        <a:bodyPr/>
        <a:lstStyle/>
        <a:p>
          <a:endParaRPr lang="en-US"/>
        </a:p>
      </dgm:t>
    </dgm:pt>
    <dgm:pt modelId="{9DA8096C-0118-4F19-BCAF-ADF5E9FFA878}">
      <dgm:prSet/>
      <dgm:spPr/>
      <dgm:t>
        <a:bodyPr/>
        <a:lstStyle/>
        <a:p>
          <a:pPr>
            <a:defRPr cap="all"/>
          </a:pPr>
          <a:r>
            <a:rPr lang="en-US"/>
            <a:t>Fan Connect </a:t>
          </a:r>
        </a:p>
      </dgm:t>
    </dgm:pt>
    <dgm:pt modelId="{DB013C1B-D1D9-4379-8F65-4EF5A7B16C52}" type="parTrans" cxnId="{96B5A851-443F-4CCC-9002-025563FA87E8}">
      <dgm:prSet/>
      <dgm:spPr/>
      <dgm:t>
        <a:bodyPr/>
        <a:lstStyle/>
        <a:p>
          <a:endParaRPr lang="en-US"/>
        </a:p>
      </dgm:t>
    </dgm:pt>
    <dgm:pt modelId="{C6B25C4D-C907-46F1-AB77-8BC5BF2F65E1}" type="sibTrans" cxnId="{96B5A851-443F-4CCC-9002-025563FA87E8}">
      <dgm:prSet/>
      <dgm:spPr/>
      <dgm:t>
        <a:bodyPr/>
        <a:lstStyle/>
        <a:p>
          <a:endParaRPr lang="en-US"/>
        </a:p>
      </dgm:t>
    </dgm:pt>
    <dgm:pt modelId="{5193515F-88A1-4193-B4A0-6112D3103F90}">
      <dgm:prSet/>
      <dgm:spPr/>
      <dgm:t>
        <a:bodyPr/>
        <a:lstStyle/>
        <a:p>
          <a:pPr>
            <a:defRPr cap="all"/>
          </a:pPr>
          <a:r>
            <a:rPr lang="en-US"/>
            <a:t>Multi-Angle </a:t>
          </a:r>
        </a:p>
      </dgm:t>
    </dgm:pt>
    <dgm:pt modelId="{297FA8DB-2FF6-442A-A73F-64BD17805170}" type="parTrans" cxnId="{F0AA9A03-959A-4593-B9AE-F7AC1CE93F1D}">
      <dgm:prSet/>
      <dgm:spPr/>
      <dgm:t>
        <a:bodyPr/>
        <a:lstStyle/>
        <a:p>
          <a:endParaRPr lang="en-US"/>
        </a:p>
      </dgm:t>
    </dgm:pt>
    <dgm:pt modelId="{0D70EDEB-0E4B-46C3-9205-440FB0A6843D}" type="sibTrans" cxnId="{F0AA9A03-959A-4593-B9AE-F7AC1CE93F1D}">
      <dgm:prSet/>
      <dgm:spPr/>
      <dgm:t>
        <a:bodyPr/>
        <a:lstStyle/>
        <a:p>
          <a:endParaRPr lang="en-US"/>
        </a:p>
      </dgm:t>
    </dgm:pt>
    <dgm:pt modelId="{D9028950-33B8-425F-9363-8D7771D6E98B}">
      <dgm:prSet/>
      <dgm:spPr/>
      <dgm:t>
        <a:bodyPr/>
        <a:lstStyle/>
        <a:p>
          <a:pPr>
            <a:defRPr cap="all"/>
          </a:pPr>
          <a:r>
            <a:rPr lang="en-US" dirty="0"/>
            <a:t>Virtual Couch </a:t>
          </a:r>
        </a:p>
      </dgm:t>
    </dgm:pt>
    <dgm:pt modelId="{60EEB7F3-BE4F-462C-8518-F0C606D31E2D}" type="parTrans" cxnId="{4874C7EC-08AE-469A-BA78-B4621D7AA641}">
      <dgm:prSet/>
      <dgm:spPr/>
      <dgm:t>
        <a:bodyPr/>
        <a:lstStyle/>
        <a:p>
          <a:endParaRPr lang="en-US"/>
        </a:p>
      </dgm:t>
    </dgm:pt>
    <dgm:pt modelId="{B3E318FF-D232-4009-AC5D-9A89A78B8E85}" type="sibTrans" cxnId="{4874C7EC-08AE-469A-BA78-B4621D7AA641}">
      <dgm:prSet/>
      <dgm:spPr/>
      <dgm:t>
        <a:bodyPr/>
        <a:lstStyle/>
        <a:p>
          <a:endParaRPr lang="en-US"/>
        </a:p>
      </dgm:t>
    </dgm:pt>
    <dgm:pt modelId="{D7A73418-BA8A-4508-961B-293D65EC97EB}">
      <dgm:prSet/>
      <dgm:spPr/>
      <dgm:t>
        <a:bodyPr/>
        <a:lstStyle/>
        <a:p>
          <a:r>
            <a:rPr lang="en-US" dirty="0"/>
            <a:t>VIRTUAL NIGHTCLUB</a:t>
          </a:r>
        </a:p>
      </dgm:t>
    </dgm:pt>
    <dgm:pt modelId="{EE390416-DA7C-4C21-A4AC-6AAE04016FA7}" type="parTrans" cxnId="{16BF70C0-6274-49AC-8C28-1646EB6A8637}">
      <dgm:prSet/>
      <dgm:spPr/>
      <dgm:t>
        <a:bodyPr/>
        <a:lstStyle/>
        <a:p>
          <a:endParaRPr lang="en-US"/>
        </a:p>
      </dgm:t>
    </dgm:pt>
    <dgm:pt modelId="{6522875B-D056-4840-861D-A5E826636490}" type="sibTrans" cxnId="{16BF70C0-6274-49AC-8C28-1646EB6A8637}">
      <dgm:prSet/>
      <dgm:spPr/>
      <dgm:t>
        <a:bodyPr/>
        <a:lstStyle/>
        <a:p>
          <a:endParaRPr lang="en-US"/>
        </a:p>
      </dgm:t>
    </dgm:pt>
    <dgm:pt modelId="{255DF771-BC9B-4F6A-855E-AFBA3D31C126}">
      <dgm:prSet/>
      <dgm:spPr/>
      <dgm:t>
        <a:bodyPr/>
        <a:lstStyle/>
        <a:p>
          <a:r>
            <a:rPr lang="en-US" dirty="0"/>
            <a:t>MULTI-AUDIO</a:t>
          </a:r>
        </a:p>
      </dgm:t>
    </dgm:pt>
    <dgm:pt modelId="{2359DA09-F72A-4D5B-A4BE-AB24C33A95B6}" type="parTrans" cxnId="{E81FF970-F35F-4B46-8D94-7366950FB5C8}">
      <dgm:prSet/>
      <dgm:spPr/>
      <dgm:t>
        <a:bodyPr/>
        <a:lstStyle/>
        <a:p>
          <a:endParaRPr lang="en-US"/>
        </a:p>
      </dgm:t>
    </dgm:pt>
    <dgm:pt modelId="{C0017025-F81B-4E57-9833-A338EC8A6975}" type="sibTrans" cxnId="{E81FF970-F35F-4B46-8D94-7366950FB5C8}">
      <dgm:prSet/>
      <dgm:spPr/>
      <dgm:t>
        <a:bodyPr/>
        <a:lstStyle/>
        <a:p>
          <a:endParaRPr lang="en-US"/>
        </a:p>
      </dgm:t>
    </dgm:pt>
    <dgm:pt modelId="{17601CC4-B361-4403-8585-259CA7955C32}" type="pres">
      <dgm:prSet presAssocID="{E403D264-70CC-4E24-BF75-56B42CD463F8}" presName="diagram" presStyleCnt="0">
        <dgm:presLayoutVars>
          <dgm:dir/>
          <dgm:resizeHandles val="exact"/>
        </dgm:presLayoutVars>
      </dgm:prSet>
      <dgm:spPr/>
    </dgm:pt>
    <dgm:pt modelId="{50FF0645-1A9A-4959-85CE-A072A9DC5449}" type="pres">
      <dgm:prSet presAssocID="{A0795EF9-54BE-4837-811C-287BB403287F}" presName="node" presStyleLbl="node1" presStyleIdx="0" presStyleCnt="6">
        <dgm:presLayoutVars>
          <dgm:bulletEnabled val="1"/>
        </dgm:presLayoutVars>
      </dgm:prSet>
      <dgm:spPr/>
    </dgm:pt>
    <dgm:pt modelId="{9C5B8B4B-ED45-458F-87AD-D17D985FBD60}" type="pres">
      <dgm:prSet presAssocID="{DB08926C-3AE1-41E0-900B-F3A3242DE31D}" presName="sibTrans" presStyleCnt="0"/>
      <dgm:spPr/>
    </dgm:pt>
    <dgm:pt modelId="{39603D5E-92C4-4B05-B4DC-7F144B5B5EFC}" type="pres">
      <dgm:prSet presAssocID="{9DA8096C-0118-4F19-BCAF-ADF5E9FFA878}" presName="node" presStyleLbl="node1" presStyleIdx="1" presStyleCnt="6">
        <dgm:presLayoutVars>
          <dgm:bulletEnabled val="1"/>
        </dgm:presLayoutVars>
      </dgm:prSet>
      <dgm:spPr/>
    </dgm:pt>
    <dgm:pt modelId="{AABFE492-4A7F-4152-9BAB-BF49358BE5AA}" type="pres">
      <dgm:prSet presAssocID="{C6B25C4D-C907-46F1-AB77-8BC5BF2F65E1}" presName="sibTrans" presStyleCnt="0"/>
      <dgm:spPr/>
    </dgm:pt>
    <dgm:pt modelId="{E7C1A4EE-387A-417B-B06C-8281D1A1513E}" type="pres">
      <dgm:prSet presAssocID="{5193515F-88A1-4193-B4A0-6112D3103F90}" presName="node" presStyleLbl="node1" presStyleIdx="2" presStyleCnt="6">
        <dgm:presLayoutVars>
          <dgm:bulletEnabled val="1"/>
        </dgm:presLayoutVars>
      </dgm:prSet>
      <dgm:spPr/>
    </dgm:pt>
    <dgm:pt modelId="{067AA43F-4F41-477B-90BD-A1ADF0F3ADD0}" type="pres">
      <dgm:prSet presAssocID="{0D70EDEB-0E4B-46C3-9205-440FB0A6843D}" presName="sibTrans" presStyleCnt="0"/>
      <dgm:spPr/>
    </dgm:pt>
    <dgm:pt modelId="{C21202ED-A0EB-4ADD-A779-C88B8B648E45}" type="pres">
      <dgm:prSet presAssocID="{D9028950-33B8-425F-9363-8D7771D6E98B}" presName="node" presStyleLbl="node1" presStyleIdx="3" presStyleCnt="6">
        <dgm:presLayoutVars>
          <dgm:bulletEnabled val="1"/>
        </dgm:presLayoutVars>
      </dgm:prSet>
      <dgm:spPr/>
    </dgm:pt>
    <dgm:pt modelId="{2378BB7B-724F-4A2B-9FB5-C257D09E8EF7}" type="pres">
      <dgm:prSet presAssocID="{B3E318FF-D232-4009-AC5D-9A89A78B8E85}" presName="sibTrans" presStyleCnt="0"/>
      <dgm:spPr/>
    </dgm:pt>
    <dgm:pt modelId="{D64831D1-9C49-4B8C-97C9-C7C48002DEEF}" type="pres">
      <dgm:prSet presAssocID="{D7A73418-BA8A-4508-961B-293D65EC97EB}" presName="node" presStyleLbl="node1" presStyleIdx="4" presStyleCnt="6">
        <dgm:presLayoutVars>
          <dgm:bulletEnabled val="1"/>
        </dgm:presLayoutVars>
      </dgm:prSet>
      <dgm:spPr/>
    </dgm:pt>
    <dgm:pt modelId="{E28E00BA-5FDF-44B1-9DF8-E28827EDF291}" type="pres">
      <dgm:prSet presAssocID="{6522875B-D056-4840-861D-A5E826636490}" presName="sibTrans" presStyleCnt="0"/>
      <dgm:spPr/>
    </dgm:pt>
    <dgm:pt modelId="{3DE26A28-0C8A-4266-9F69-56FDA887CF7A}" type="pres">
      <dgm:prSet presAssocID="{255DF771-BC9B-4F6A-855E-AFBA3D31C126}" presName="node" presStyleLbl="node1" presStyleIdx="5" presStyleCnt="6">
        <dgm:presLayoutVars>
          <dgm:bulletEnabled val="1"/>
        </dgm:presLayoutVars>
      </dgm:prSet>
      <dgm:spPr/>
    </dgm:pt>
  </dgm:ptLst>
  <dgm:cxnLst>
    <dgm:cxn modelId="{F0AA9A03-959A-4593-B9AE-F7AC1CE93F1D}" srcId="{E403D264-70CC-4E24-BF75-56B42CD463F8}" destId="{5193515F-88A1-4193-B4A0-6112D3103F90}" srcOrd="2" destOrd="0" parTransId="{297FA8DB-2FF6-442A-A73F-64BD17805170}" sibTransId="{0D70EDEB-0E4B-46C3-9205-440FB0A6843D}"/>
    <dgm:cxn modelId="{3AA51C1F-6E6A-44CB-B406-AA2200CAFCBD}" type="presOf" srcId="{A0795EF9-54BE-4837-811C-287BB403287F}" destId="{50FF0645-1A9A-4959-85CE-A072A9DC5449}" srcOrd="0" destOrd="0" presId="urn:microsoft.com/office/officeart/2005/8/layout/default"/>
    <dgm:cxn modelId="{5CB2062E-6E63-48CB-B066-34F1F58E7069}" type="presOf" srcId="{255DF771-BC9B-4F6A-855E-AFBA3D31C126}" destId="{3DE26A28-0C8A-4266-9F69-56FDA887CF7A}" srcOrd="0" destOrd="0" presId="urn:microsoft.com/office/officeart/2005/8/layout/default"/>
    <dgm:cxn modelId="{87322235-F3A4-4500-A01F-EBE064762036}" type="presOf" srcId="{D7A73418-BA8A-4508-961B-293D65EC97EB}" destId="{D64831D1-9C49-4B8C-97C9-C7C48002DEEF}" srcOrd="0" destOrd="0" presId="urn:microsoft.com/office/officeart/2005/8/layout/default"/>
    <dgm:cxn modelId="{19FC0E3B-6883-4BE0-B4B0-A1A7AFD43D6C}" type="presOf" srcId="{5193515F-88A1-4193-B4A0-6112D3103F90}" destId="{E7C1A4EE-387A-417B-B06C-8281D1A1513E}" srcOrd="0" destOrd="0" presId="urn:microsoft.com/office/officeart/2005/8/layout/default"/>
    <dgm:cxn modelId="{0888C74E-F717-4B71-8472-E377799DFFA1}" type="presOf" srcId="{9DA8096C-0118-4F19-BCAF-ADF5E9FFA878}" destId="{39603D5E-92C4-4B05-B4DC-7F144B5B5EFC}" srcOrd="0" destOrd="0" presId="urn:microsoft.com/office/officeart/2005/8/layout/default"/>
    <dgm:cxn modelId="{E81FF970-F35F-4B46-8D94-7366950FB5C8}" srcId="{E403D264-70CC-4E24-BF75-56B42CD463F8}" destId="{255DF771-BC9B-4F6A-855E-AFBA3D31C126}" srcOrd="5" destOrd="0" parTransId="{2359DA09-F72A-4D5B-A4BE-AB24C33A95B6}" sibTransId="{C0017025-F81B-4E57-9833-A338EC8A6975}"/>
    <dgm:cxn modelId="{96B5A851-443F-4CCC-9002-025563FA87E8}" srcId="{E403D264-70CC-4E24-BF75-56B42CD463F8}" destId="{9DA8096C-0118-4F19-BCAF-ADF5E9FFA878}" srcOrd="1" destOrd="0" parTransId="{DB013C1B-D1D9-4379-8F65-4EF5A7B16C52}" sibTransId="{C6B25C4D-C907-46F1-AB77-8BC5BF2F65E1}"/>
    <dgm:cxn modelId="{37F7357D-9C42-49DE-99AE-63801A0A2AF9}" type="presOf" srcId="{E403D264-70CC-4E24-BF75-56B42CD463F8}" destId="{17601CC4-B361-4403-8585-259CA7955C32}" srcOrd="0" destOrd="0" presId="urn:microsoft.com/office/officeart/2005/8/layout/default"/>
    <dgm:cxn modelId="{59B8BFBC-365A-4560-9757-3BADCA2D6D31}" type="presOf" srcId="{D9028950-33B8-425F-9363-8D7771D6E98B}" destId="{C21202ED-A0EB-4ADD-A779-C88B8B648E45}" srcOrd="0" destOrd="0" presId="urn:microsoft.com/office/officeart/2005/8/layout/default"/>
    <dgm:cxn modelId="{16BF70C0-6274-49AC-8C28-1646EB6A8637}" srcId="{E403D264-70CC-4E24-BF75-56B42CD463F8}" destId="{D7A73418-BA8A-4508-961B-293D65EC97EB}" srcOrd="4" destOrd="0" parTransId="{EE390416-DA7C-4C21-A4AC-6AAE04016FA7}" sibTransId="{6522875B-D056-4840-861D-A5E826636490}"/>
    <dgm:cxn modelId="{5BE3D5CC-AA7D-4C6C-987B-60172D284C4C}" srcId="{E403D264-70CC-4E24-BF75-56B42CD463F8}" destId="{A0795EF9-54BE-4837-811C-287BB403287F}" srcOrd="0" destOrd="0" parTransId="{80F519D5-B8C3-4EC9-973C-16D9E5FFAD40}" sibTransId="{DB08926C-3AE1-41E0-900B-F3A3242DE31D}"/>
    <dgm:cxn modelId="{4874C7EC-08AE-469A-BA78-B4621D7AA641}" srcId="{E403D264-70CC-4E24-BF75-56B42CD463F8}" destId="{D9028950-33B8-425F-9363-8D7771D6E98B}" srcOrd="3" destOrd="0" parTransId="{60EEB7F3-BE4F-462C-8518-F0C606D31E2D}" sibTransId="{B3E318FF-D232-4009-AC5D-9A89A78B8E85}"/>
    <dgm:cxn modelId="{10DF3C9C-2DBC-4126-8E3D-3FAD11E9BCC6}" type="presParOf" srcId="{17601CC4-B361-4403-8585-259CA7955C32}" destId="{50FF0645-1A9A-4959-85CE-A072A9DC5449}" srcOrd="0" destOrd="0" presId="urn:microsoft.com/office/officeart/2005/8/layout/default"/>
    <dgm:cxn modelId="{E035F9BD-1B8D-4391-899D-72BA1C54DF17}" type="presParOf" srcId="{17601CC4-B361-4403-8585-259CA7955C32}" destId="{9C5B8B4B-ED45-458F-87AD-D17D985FBD60}" srcOrd="1" destOrd="0" presId="urn:microsoft.com/office/officeart/2005/8/layout/default"/>
    <dgm:cxn modelId="{A6EC61B0-7D79-41C8-87A5-BCECACE3EE43}" type="presParOf" srcId="{17601CC4-B361-4403-8585-259CA7955C32}" destId="{39603D5E-92C4-4B05-B4DC-7F144B5B5EFC}" srcOrd="2" destOrd="0" presId="urn:microsoft.com/office/officeart/2005/8/layout/default"/>
    <dgm:cxn modelId="{0C371330-F450-44CF-9AFD-F85E33BB9E69}" type="presParOf" srcId="{17601CC4-B361-4403-8585-259CA7955C32}" destId="{AABFE492-4A7F-4152-9BAB-BF49358BE5AA}" srcOrd="3" destOrd="0" presId="urn:microsoft.com/office/officeart/2005/8/layout/default"/>
    <dgm:cxn modelId="{41AC9EFE-3B0F-4863-9A86-07785C425E54}" type="presParOf" srcId="{17601CC4-B361-4403-8585-259CA7955C32}" destId="{E7C1A4EE-387A-417B-B06C-8281D1A1513E}" srcOrd="4" destOrd="0" presId="urn:microsoft.com/office/officeart/2005/8/layout/default"/>
    <dgm:cxn modelId="{EEA01CBF-8DBA-4DA6-89DB-B33ECBA55EA8}" type="presParOf" srcId="{17601CC4-B361-4403-8585-259CA7955C32}" destId="{067AA43F-4F41-477B-90BD-A1ADF0F3ADD0}" srcOrd="5" destOrd="0" presId="urn:microsoft.com/office/officeart/2005/8/layout/default"/>
    <dgm:cxn modelId="{1BB72937-ACF0-4B58-86F0-9F0072EA92A5}" type="presParOf" srcId="{17601CC4-B361-4403-8585-259CA7955C32}" destId="{C21202ED-A0EB-4ADD-A779-C88B8B648E45}" srcOrd="6" destOrd="0" presId="urn:microsoft.com/office/officeart/2005/8/layout/default"/>
    <dgm:cxn modelId="{ACFD56F0-AB4C-4694-8C8B-465592DD2932}" type="presParOf" srcId="{17601CC4-B361-4403-8585-259CA7955C32}" destId="{2378BB7B-724F-4A2B-9FB5-C257D09E8EF7}" srcOrd="7" destOrd="0" presId="urn:microsoft.com/office/officeart/2005/8/layout/default"/>
    <dgm:cxn modelId="{60879A3E-2F2E-47FD-8D2C-7A4BC16015A2}" type="presParOf" srcId="{17601CC4-B361-4403-8585-259CA7955C32}" destId="{D64831D1-9C49-4B8C-97C9-C7C48002DEEF}" srcOrd="8" destOrd="0" presId="urn:microsoft.com/office/officeart/2005/8/layout/default"/>
    <dgm:cxn modelId="{F1DE2533-D4D1-4CE2-AA67-002B7DD081A1}" type="presParOf" srcId="{17601CC4-B361-4403-8585-259CA7955C32}" destId="{E28E00BA-5FDF-44B1-9DF8-E28827EDF291}" srcOrd="9" destOrd="0" presId="urn:microsoft.com/office/officeart/2005/8/layout/default"/>
    <dgm:cxn modelId="{7EEDB634-145D-42B9-A871-76384C8DBEE8}" type="presParOf" srcId="{17601CC4-B361-4403-8585-259CA7955C32}" destId="{3DE26A28-0C8A-4266-9F69-56FDA887CF7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657AE-E7BE-41BD-B237-AD7747B1D9DE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99B98F5-B7D2-4774-8094-DCF0445930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One content, many Subscribers</a:t>
          </a:r>
        </a:p>
      </dgm:t>
    </dgm:pt>
    <dgm:pt modelId="{08E7F5C1-9CDA-4D45-8CB6-AEED008C4359}" type="parTrans" cxnId="{3E131B10-EFF5-4036-8404-8D47C7F4754E}">
      <dgm:prSet/>
      <dgm:spPr/>
      <dgm:t>
        <a:bodyPr/>
        <a:lstStyle/>
        <a:p>
          <a:endParaRPr lang="en-US"/>
        </a:p>
      </dgm:t>
    </dgm:pt>
    <dgm:pt modelId="{6EE6895F-A701-410B-A9C4-EA6B6F60A244}" type="sibTrans" cxnId="{3E131B10-EFF5-4036-8404-8D47C7F4754E}">
      <dgm:prSet/>
      <dgm:spPr/>
      <dgm:t>
        <a:bodyPr/>
        <a:lstStyle/>
        <a:p>
          <a:endParaRPr lang="en-US"/>
        </a:p>
      </dgm:t>
    </dgm:pt>
    <dgm:pt modelId="{374508EF-A86F-E646-9AEB-35F861B020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Real-time Delivery in &lt; 500ms</a:t>
          </a:r>
        </a:p>
      </dgm:t>
    </dgm:pt>
    <dgm:pt modelId="{397D2EAD-7F88-694B-98CD-D1CACE0F0638}" type="parTrans" cxnId="{BEDC4A5B-F9A2-1B46-94C1-8C967E245822}">
      <dgm:prSet/>
      <dgm:spPr/>
      <dgm:t>
        <a:bodyPr/>
        <a:lstStyle/>
        <a:p>
          <a:endParaRPr lang="en-US"/>
        </a:p>
      </dgm:t>
    </dgm:pt>
    <dgm:pt modelId="{F96E41ED-610B-BF48-BD21-C52B4B996095}" type="sibTrans" cxnId="{BEDC4A5B-F9A2-1B46-94C1-8C967E245822}">
      <dgm:prSet/>
      <dgm:spPr/>
      <dgm:t>
        <a:bodyPr/>
        <a:lstStyle/>
        <a:p>
          <a:endParaRPr lang="en-US"/>
        </a:p>
      </dgm:t>
    </dgm:pt>
    <dgm:pt modelId="{E74718F4-A99A-BD43-BD3D-C4F8CE33D0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Audience Synchronized within 100ms</a:t>
          </a:r>
        </a:p>
      </dgm:t>
    </dgm:pt>
    <dgm:pt modelId="{4B48172C-9057-8C47-99A8-F21182D134F4}" type="parTrans" cxnId="{082A1D2D-C4F6-F948-8A9F-C444A819B164}">
      <dgm:prSet/>
      <dgm:spPr/>
      <dgm:t>
        <a:bodyPr/>
        <a:lstStyle/>
        <a:p>
          <a:endParaRPr lang="en-US"/>
        </a:p>
      </dgm:t>
    </dgm:pt>
    <dgm:pt modelId="{2F4A6E10-6D27-E347-AD8F-981A1910C177}" type="sibTrans" cxnId="{082A1D2D-C4F6-F948-8A9F-C444A819B164}">
      <dgm:prSet/>
      <dgm:spPr/>
      <dgm:t>
        <a:bodyPr/>
        <a:lstStyle/>
        <a:p>
          <a:endParaRPr lang="en-US"/>
        </a:p>
      </dgm:t>
    </dgm:pt>
    <dgm:pt modelId="{95D37FCB-71DF-4A56-989E-B7C89D5810E5}" type="pres">
      <dgm:prSet presAssocID="{D1B657AE-E7BE-41BD-B237-AD7747B1D9DE}" presName="root" presStyleCnt="0">
        <dgm:presLayoutVars>
          <dgm:dir/>
          <dgm:resizeHandles val="exact"/>
        </dgm:presLayoutVars>
      </dgm:prSet>
      <dgm:spPr/>
    </dgm:pt>
    <dgm:pt modelId="{2C45ED7F-2A9A-414E-97D2-7095279F99E3}" type="pres">
      <dgm:prSet presAssocID="{999B98F5-B7D2-4774-8094-DCF044593076}" presName="compNode" presStyleCnt="0"/>
      <dgm:spPr/>
    </dgm:pt>
    <dgm:pt modelId="{9587D882-7710-4F5F-8ADA-F8AB86800E87}" type="pres">
      <dgm:prSet presAssocID="{999B98F5-B7D2-4774-8094-DCF044593076}" presName="bgRect" presStyleLbl="bgShp" presStyleIdx="0" presStyleCnt="3"/>
      <dgm:spPr/>
    </dgm:pt>
    <dgm:pt modelId="{562B8CB3-1C4C-4108-B9DC-F197777ADF84}" type="pres">
      <dgm:prSet presAssocID="{999B98F5-B7D2-4774-8094-DCF0445930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E1C7F079-C609-49AB-93E9-A7CDBC3C97B6}" type="pres">
      <dgm:prSet presAssocID="{999B98F5-B7D2-4774-8094-DCF044593076}" presName="spaceRect" presStyleCnt="0"/>
      <dgm:spPr/>
    </dgm:pt>
    <dgm:pt modelId="{B418DC24-5BA9-4C6E-8360-70F957A183FA}" type="pres">
      <dgm:prSet presAssocID="{999B98F5-B7D2-4774-8094-DCF044593076}" presName="parTx" presStyleLbl="revTx" presStyleIdx="0" presStyleCnt="3">
        <dgm:presLayoutVars>
          <dgm:chMax val="0"/>
          <dgm:chPref val="0"/>
        </dgm:presLayoutVars>
      </dgm:prSet>
      <dgm:spPr/>
    </dgm:pt>
    <dgm:pt modelId="{4D474A34-5DB6-7443-8299-E48C73C3A0AC}" type="pres">
      <dgm:prSet presAssocID="{6EE6895F-A701-410B-A9C4-EA6B6F60A244}" presName="sibTrans" presStyleCnt="0"/>
      <dgm:spPr/>
    </dgm:pt>
    <dgm:pt modelId="{A74831C8-7CA8-1F4E-A824-D2D4253C4CBA}" type="pres">
      <dgm:prSet presAssocID="{374508EF-A86F-E646-9AEB-35F861B02070}" presName="compNode" presStyleCnt="0"/>
      <dgm:spPr/>
    </dgm:pt>
    <dgm:pt modelId="{E5FA3421-FD80-4046-93D4-99ADB2DF3EFB}" type="pres">
      <dgm:prSet presAssocID="{374508EF-A86F-E646-9AEB-35F861B02070}" presName="bgRect" presStyleLbl="bgShp" presStyleIdx="1" presStyleCnt="3"/>
      <dgm:spPr/>
    </dgm:pt>
    <dgm:pt modelId="{366EF751-263D-A040-B040-A6D474AED324}" type="pres">
      <dgm:prSet presAssocID="{374508EF-A86F-E646-9AEB-35F861B020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bbit"/>
        </a:ext>
      </dgm:extLst>
    </dgm:pt>
    <dgm:pt modelId="{B80A7393-5DED-E141-A5C1-07030C227ED0}" type="pres">
      <dgm:prSet presAssocID="{374508EF-A86F-E646-9AEB-35F861B02070}" presName="spaceRect" presStyleCnt="0"/>
      <dgm:spPr/>
    </dgm:pt>
    <dgm:pt modelId="{8B34408A-DC06-8449-9FD3-BBFCD4F13D3F}" type="pres">
      <dgm:prSet presAssocID="{374508EF-A86F-E646-9AEB-35F861B02070}" presName="parTx" presStyleLbl="revTx" presStyleIdx="1" presStyleCnt="3">
        <dgm:presLayoutVars>
          <dgm:chMax val="0"/>
          <dgm:chPref val="0"/>
        </dgm:presLayoutVars>
      </dgm:prSet>
      <dgm:spPr/>
    </dgm:pt>
    <dgm:pt modelId="{55829874-6276-B64C-8041-D4AF97A3DA7F}" type="pres">
      <dgm:prSet presAssocID="{F96E41ED-610B-BF48-BD21-C52B4B996095}" presName="sibTrans" presStyleCnt="0"/>
      <dgm:spPr/>
    </dgm:pt>
    <dgm:pt modelId="{092FF2F5-8391-D148-8AE0-8F2529F88FE9}" type="pres">
      <dgm:prSet presAssocID="{E74718F4-A99A-BD43-BD3D-C4F8CE33D08C}" presName="compNode" presStyleCnt="0"/>
      <dgm:spPr/>
    </dgm:pt>
    <dgm:pt modelId="{566D539F-DBCD-1D48-BA2F-24A6171A8C74}" type="pres">
      <dgm:prSet presAssocID="{E74718F4-A99A-BD43-BD3D-C4F8CE33D08C}" presName="bgRect" presStyleLbl="bgShp" presStyleIdx="2" presStyleCnt="3"/>
      <dgm:spPr/>
    </dgm:pt>
    <dgm:pt modelId="{02DB89B6-CC5A-4E4B-BD5C-B2A1EA9AEFE3}" type="pres">
      <dgm:prSet presAssocID="{E74718F4-A99A-BD43-BD3D-C4F8CE33D08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B1724336-01C3-A14A-82BA-0C7D8545A18E}" type="pres">
      <dgm:prSet presAssocID="{E74718F4-A99A-BD43-BD3D-C4F8CE33D08C}" presName="spaceRect" presStyleCnt="0"/>
      <dgm:spPr/>
    </dgm:pt>
    <dgm:pt modelId="{38E1F789-60EB-BD4F-88E0-1D81F5DF00FB}" type="pres">
      <dgm:prSet presAssocID="{E74718F4-A99A-BD43-BD3D-C4F8CE33D08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E131B10-EFF5-4036-8404-8D47C7F4754E}" srcId="{D1B657AE-E7BE-41BD-B237-AD7747B1D9DE}" destId="{999B98F5-B7D2-4774-8094-DCF044593076}" srcOrd="0" destOrd="0" parTransId="{08E7F5C1-9CDA-4D45-8CB6-AEED008C4359}" sibTransId="{6EE6895F-A701-410B-A9C4-EA6B6F60A244}"/>
    <dgm:cxn modelId="{082A1D2D-C4F6-F948-8A9F-C444A819B164}" srcId="{D1B657AE-E7BE-41BD-B237-AD7747B1D9DE}" destId="{E74718F4-A99A-BD43-BD3D-C4F8CE33D08C}" srcOrd="2" destOrd="0" parTransId="{4B48172C-9057-8C47-99A8-F21182D134F4}" sibTransId="{2F4A6E10-6D27-E347-AD8F-981A1910C177}"/>
    <dgm:cxn modelId="{30CB512E-309B-8F41-9974-B462FD0B3AD0}" type="presOf" srcId="{374508EF-A86F-E646-9AEB-35F861B02070}" destId="{8B34408A-DC06-8449-9FD3-BBFCD4F13D3F}" srcOrd="0" destOrd="0" presId="urn:microsoft.com/office/officeart/2018/2/layout/IconVerticalSolidList"/>
    <dgm:cxn modelId="{BEDC4A5B-F9A2-1B46-94C1-8C967E245822}" srcId="{D1B657AE-E7BE-41BD-B237-AD7747B1D9DE}" destId="{374508EF-A86F-E646-9AEB-35F861B02070}" srcOrd="1" destOrd="0" parTransId="{397D2EAD-7F88-694B-98CD-D1CACE0F0638}" sibTransId="{F96E41ED-610B-BF48-BD21-C52B4B996095}"/>
    <dgm:cxn modelId="{1EBDD74D-60C9-4DF5-9EFD-074655547184}" type="presOf" srcId="{D1B657AE-E7BE-41BD-B237-AD7747B1D9DE}" destId="{95D37FCB-71DF-4A56-989E-B7C89D5810E5}" srcOrd="0" destOrd="0" presId="urn:microsoft.com/office/officeart/2018/2/layout/IconVerticalSolidList"/>
    <dgm:cxn modelId="{963EFC9D-4872-45A8-83C1-840DB935F468}" type="presOf" srcId="{999B98F5-B7D2-4774-8094-DCF044593076}" destId="{B418DC24-5BA9-4C6E-8360-70F957A183FA}" srcOrd="0" destOrd="0" presId="urn:microsoft.com/office/officeart/2018/2/layout/IconVerticalSolidList"/>
    <dgm:cxn modelId="{F845AED1-5719-DF4C-94C8-30EE15068F7D}" type="presOf" srcId="{E74718F4-A99A-BD43-BD3D-C4F8CE33D08C}" destId="{38E1F789-60EB-BD4F-88E0-1D81F5DF00FB}" srcOrd="0" destOrd="0" presId="urn:microsoft.com/office/officeart/2018/2/layout/IconVerticalSolidList"/>
    <dgm:cxn modelId="{A2E31402-CEDC-46A4-9CBB-E072516826F0}" type="presParOf" srcId="{95D37FCB-71DF-4A56-989E-B7C89D5810E5}" destId="{2C45ED7F-2A9A-414E-97D2-7095279F99E3}" srcOrd="0" destOrd="0" presId="urn:microsoft.com/office/officeart/2018/2/layout/IconVerticalSolidList"/>
    <dgm:cxn modelId="{BFA7A1F0-3290-4864-90D4-223B49855D79}" type="presParOf" srcId="{2C45ED7F-2A9A-414E-97D2-7095279F99E3}" destId="{9587D882-7710-4F5F-8ADA-F8AB86800E87}" srcOrd="0" destOrd="0" presId="urn:microsoft.com/office/officeart/2018/2/layout/IconVerticalSolidList"/>
    <dgm:cxn modelId="{FA6E04DF-3501-4805-A9AC-4A550BE410ED}" type="presParOf" srcId="{2C45ED7F-2A9A-414E-97D2-7095279F99E3}" destId="{562B8CB3-1C4C-4108-B9DC-F197777ADF84}" srcOrd="1" destOrd="0" presId="urn:microsoft.com/office/officeart/2018/2/layout/IconVerticalSolidList"/>
    <dgm:cxn modelId="{9B4FDAF5-EC09-4FAA-BB9C-B3C10C59FB48}" type="presParOf" srcId="{2C45ED7F-2A9A-414E-97D2-7095279F99E3}" destId="{E1C7F079-C609-49AB-93E9-A7CDBC3C97B6}" srcOrd="2" destOrd="0" presId="urn:microsoft.com/office/officeart/2018/2/layout/IconVerticalSolidList"/>
    <dgm:cxn modelId="{EF7A3D10-ECB5-4027-9FF5-F5811D35BD76}" type="presParOf" srcId="{2C45ED7F-2A9A-414E-97D2-7095279F99E3}" destId="{B418DC24-5BA9-4C6E-8360-70F957A183FA}" srcOrd="3" destOrd="0" presId="urn:microsoft.com/office/officeart/2018/2/layout/IconVerticalSolidList"/>
    <dgm:cxn modelId="{EF59184A-8F64-F843-8554-6F78DC7F3D4A}" type="presParOf" srcId="{95D37FCB-71DF-4A56-989E-B7C89D5810E5}" destId="{4D474A34-5DB6-7443-8299-E48C73C3A0AC}" srcOrd="1" destOrd="0" presId="urn:microsoft.com/office/officeart/2018/2/layout/IconVerticalSolidList"/>
    <dgm:cxn modelId="{9263E2ED-CD82-4246-8C83-EB758421F48A}" type="presParOf" srcId="{95D37FCB-71DF-4A56-989E-B7C89D5810E5}" destId="{A74831C8-7CA8-1F4E-A824-D2D4253C4CBA}" srcOrd="2" destOrd="0" presId="urn:microsoft.com/office/officeart/2018/2/layout/IconVerticalSolidList"/>
    <dgm:cxn modelId="{42D831E9-5D8C-5345-ABD6-B152C2633FE2}" type="presParOf" srcId="{A74831C8-7CA8-1F4E-A824-D2D4253C4CBA}" destId="{E5FA3421-FD80-4046-93D4-99ADB2DF3EFB}" srcOrd="0" destOrd="0" presId="urn:microsoft.com/office/officeart/2018/2/layout/IconVerticalSolidList"/>
    <dgm:cxn modelId="{8B68AF2D-B0A4-A545-B75C-F46343B75589}" type="presParOf" srcId="{A74831C8-7CA8-1F4E-A824-D2D4253C4CBA}" destId="{366EF751-263D-A040-B040-A6D474AED324}" srcOrd="1" destOrd="0" presId="urn:microsoft.com/office/officeart/2018/2/layout/IconVerticalSolidList"/>
    <dgm:cxn modelId="{52831986-F0D1-E845-BCD7-0B1C9D459FCA}" type="presParOf" srcId="{A74831C8-7CA8-1F4E-A824-D2D4253C4CBA}" destId="{B80A7393-5DED-E141-A5C1-07030C227ED0}" srcOrd="2" destOrd="0" presId="urn:microsoft.com/office/officeart/2018/2/layout/IconVerticalSolidList"/>
    <dgm:cxn modelId="{8B29AF4F-86E4-DD41-B909-02ED919856C4}" type="presParOf" srcId="{A74831C8-7CA8-1F4E-A824-D2D4253C4CBA}" destId="{8B34408A-DC06-8449-9FD3-BBFCD4F13D3F}" srcOrd="3" destOrd="0" presId="urn:microsoft.com/office/officeart/2018/2/layout/IconVerticalSolidList"/>
    <dgm:cxn modelId="{5E1FC22C-E20F-FA41-B9E2-26B54CFA0615}" type="presParOf" srcId="{95D37FCB-71DF-4A56-989E-B7C89D5810E5}" destId="{55829874-6276-B64C-8041-D4AF97A3DA7F}" srcOrd="3" destOrd="0" presId="urn:microsoft.com/office/officeart/2018/2/layout/IconVerticalSolidList"/>
    <dgm:cxn modelId="{8E7D7A7B-2A50-5F49-86F0-356824038A1E}" type="presParOf" srcId="{95D37FCB-71DF-4A56-989E-B7C89D5810E5}" destId="{092FF2F5-8391-D148-8AE0-8F2529F88FE9}" srcOrd="4" destOrd="0" presId="urn:microsoft.com/office/officeart/2018/2/layout/IconVerticalSolidList"/>
    <dgm:cxn modelId="{EFFBDDE6-53CC-0D44-97B9-0CCD21D4159A}" type="presParOf" srcId="{092FF2F5-8391-D148-8AE0-8F2529F88FE9}" destId="{566D539F-DBCD-1D48-BA2F-24A6171A8C74}" srcOrd="0" destOrd="0" presId="urn:microsoft.com/office/officeart/2018/2/layout/IconVerticalSolidList"/>
    <dgm:cxn modelId="{2B35DFE5-297A-DE42-8FA4-E3B835E76E5B}" type="presParOf" srcId="{092FF2F5-8391-D148-8AE0-8F2529F88FE9}" destId="{02DB89B6-CC5A-4E4B-BD5C-B2A1EA9AEFE3}" srcOrd="1" destOrd="0" presId="urn:microsoft.com/office/officeart/2018/2/layout/IconVerticalSolidList"/>
    <dgm:cxn modelId="{AF14851E-AFD7-6245-968D-8BCC26638C4F}" type="presParOf" srcId="{092FF2F5-8391-D148-8AE0-8F2529F88FE9}" destId="{B1724336-01C3-A14A-82BA-0C7D8545A18E}" srcOrd="2" destOrd="0" presId="urn:microsoft.com/office/officeart/2018/2/layout/IconVerticalSolidList"/>
    <dgm:cxn modelId="{E391CAF7-5EDE-CD48-9725-87AECA98671C}" type="presParOf" srcId="{092FF2F5-8391-D148-8AE0-8F2529F88FE9}" destId="{38E1F789-60EB-BD4F-88E0-1D81F5DF00F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B657AE-E7BE-41BD-B237-AD7747B1D9DE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BE9A2A2-458A-4142-B4A7-C68359379A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Focused around primary content such as a sporting event</a:t>
          </a:r>
        </a:p>
      </dgm:t>
    </dgm:pt>
    <dgm:pt modelId="{EAA6E0E4-3849-4A74-A5E6-24CC5CA786EF}" type="parTrans" cxnId="{1A0A2CF4-6BE8-4E47-A832-A596E79A229B}">
      <dgm:prSet/>
      <dgm:spPr/>
      <dgm:t>
        <a:bodyPr/>
        <a:lstStyle/>
        <a:p>
          <a:endParaRPr lang="en-US"/>
        </a:p>
      </dgm:t>
    </dgm:pt>
    <dgm:pt modelId="{A9E6F6E5-41DF-42FF-8A80-1E44AE2200EA}" type="sibTrans" cxnId="{1A0A2CF4-6BE8-4E47-A832-A596E79A229B}">
      <dgm:prSet/>
      <dgm:spPr/>
      <dgm:t>
        <a:bodyPr/>
        <a:lstStyle/>
        <a:p>
          <a:endParaRPr lang="en-US"/>
        </a:p>
      </dgm:t>
    </dgm:pt>
    <dgm:pt modelId="{999B98F5-B7D2-4774-8094-DCF0445930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Moderated conversation among a couple participants</a:t>
          </a:r>
        </a:p>
      </dgm:t>
    </dgm:pt>
    <dgm:pt modelId="{08E7F5C1-9CDA-4D45-8CB6-AEED008C4359}" type="parTrans" cxnId="{3E131B10-EFF5-4036-8404-8D47C7F4754E}">
      <dgm:prSet/>
      <dgm:spPr/>
      <dgm:t>
        <a:bodyPr/>
        <a:lstStyle/>
        <a:p>
          <a:endParaRPr lang="en-US"/>
        </a:p>
      </dgm:t>
    </dgm:pt>
    <dgm:pt modelId="{6EE6895F-A701-410B-A9C4-EA6B6F60A244}" type="sibTrans" cxnId="{3E131B10-EFF5-4036-8404-8D47C7F4754E}">
      <dgm:prSet/>
      <dgm:spPr/>
      <dgm:t>
        <a:bodyPr/>
        <a:lstStyle/>
        <a:p>
          <a:endParaRPr lang="en-US"/>
        </a:p>
      </dgm:t>
    </dgm:pt>
    <dgm:pt modelId="{361A7A9A-A180-4B6D-B35A-850CCF21F6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Resulting conversation broadcast to a large audience in real-time</a:t>
          </a:r>
        </a:p>
      </dgm:t>
    </dgm:pt>
    <dgm:pt modelId="{14258755-C710-4CFF-9BD2-DEE20F6CEC4E}" type="parTrans" cxnId="{9B7B7196-5073-47AD-A22E-1079F4E44CD7}">
      <dgm:prSet/>
      <dgm:spPr/>
      <dgm:t>
        <a:bodyPr/>
        <a:lstStyle/>
        <a:p>
          <a:endParaRPr lang="en-US"/>
        </a:p>
      </dgm:t>
    </dgm:pt>
    <dgm:pt modelId="{D919D4BC-8DAA-4F8B-973F-C39D325B7F11}" type="sibTrans" cxnId="{9B7B7196-5073-47AD-A22E-1079F4E44CD7}">
      <dgm:prSet/>
      <dgm:spPr/>
      <dgm:t>
        <a:bodyPr/>
        <a:lstStyle/>
        <a:p>
          <a:endParaRPr lang="en-US"/>
        </a:p>
      </dgm:t>
    </dgm:pt>
    <dgm:pt modelId="{95D37FCB-71DF-4A56-989E-B7C89D5810E5}" type="pres">
      <dgm:prSet presAssocID="{D1B657AE-E7BE-41BD-B237-AD7747B1D9DE}" presName="root" presStyleCnt="0">
        <dgm:presLayoutVars>
          <dgm:dir/>
          <dgm:resizeHandles val="exact"/>
        </dgm:presLayoutVars>
      </dgm:prSet>
      <dgm:spPr/>
    </dgm:pt>
    <dgm:pt modelId="{2C45ED7F-2A9A-414E-97D2-7095279F99E3}" type="pres">
      <dgm:prSet presAssocID="{999B98F5-B7D2-4774-8094-DCF044593076}" presName="compNode" presStyleCnt="0"/>
      <dgm:spPr/>
    </dgm:pt>
    <dgm:pt modelId="{9587D882-7710-4F5F-8ADA-F8AB86800E87}" type="pres">
      <dgm:prSet presAssocID="{999B98F5-B7D2-4774-8094-DCF044593076}" presName="bgRect" presStyleLbl="bgShp" presStyleIdx="0" presStyleCnt="3"/>
      <dgm:spPr/>
    </dgm:pt>
    <dgm:pt modelId="{562B8CB3-1C4C-4108-B9DC-F197777ADF84}" type="pres">
      <dgm:prSet presAssocID="{999B98F5-B7D2-4774-8094-DCF0445930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E1C7F079-C609-49AB-93E9-A7CDBC3C97B6}" type="pres">
      <dgm:prSet presAssocID="{999B98F5-B7D2-4774-8094-DCF044593076}" presName="spaceRect" presStyleCnt="0"/>
      <dgm:spPr/>
    </dgm:pt>
    <dgm:pt modelId="{B418DC24-5BA9-4C6E-8360-70F957A183FA}" type="pres">
      <dgm:prSet presAssocID="{999B98F5-B7D2-4774-8094-DCF044593076}" presName="parTx" presStyleLbl="revTx" presStyleIdx="0" presStyleCnt="3">
        <dgm:presLayoutVars>
          <dgm:chMax val="0"/>
          <dgm:chPref val="0"/>
        </dgm:presLayoutVars>
      </dgm:prSet>
      <dgm:spPr/>
    </dgm:pt>
    <dgm:pt modelId="{2F0A86D3-8A9D-45A3-802A-D84F74B4E8D8}" type="pres">
      <dgm:prSet presAssocID="{6EE6895F-A701-410B-A9C4-EA6B6F60A244}" presName="sibTrans" presStyleCnt="0"/>
      <dgm:spPr/>
    </dgm:pt>
    <dgm:pt modelId="{EC7C5854-B32A-432C-A3DE-2DDD04243FD7}" type="pres">
      <dgm:prSet presAssocID="{0BE9A2A2-458A-4142-B4A7-C68359379A42}" presName="compNode" presStyleCnt="0"/>
      <dgm:spPr/>
    </dgm:pt>
    <dgm:pt modelId="{BBF0F420-02EB-4B66-B204-78DF13FE2336}" type="pres">
      <dgm:prSet presAssocID="{0BE9A2A2-458A-4142-B4A7-C68359379A42}" presName="bgRect" presStyleLbl="bgShp" presStyleIdx="1" presStyleCnt="3"/>
      <dgm:spPr/>
    </dgm:pt>
    <dgm:pt modelId="{3F878490-9BE4-45E9-8199-A95C79AA9CE1}" type="pres">
      <dgm:prSet presAssocID="{0BE9A2A2-458A-4142-B4A7-C68359379A4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E0D50414-B2C4-4009-AE9E-B4D29776B490}" type="pres">
      <dgm:prSet presAssocID="{0BE9A2A2-458A-4142-B4A7-C68359379A42}" presName="spaceRect" presStyleCnt="0"/>
      <dgm:spPr/>
    </dgm:pt>
    <dgm:pt modelId="{5F1C0B5E-9AF4-407A-8B0F-509378F9D965}" type="pres">
      <dgm:prSet presAssocID="{0BE9A2A2-458A-4142-B4A7-C68359379A42}" presName="parTx" presStyleLbl="revTx" presStyleIdx="1" presStyleCnt="3">
        <dgm:presLayoutVars>
          <dgm:chMax val="0"/>
          <dgm:chPref val="0"/>
        </dgm:presLayoutVars>
      </dgm:prSet>
      <dgm:spPr/>
    </dgm:pt>
    <dgm:pt modelId="{93797087-F9DE-4581-94A0-E210F8EB11D7}" type="pres">
      <dgm:prSet presAssocID="{A9E6F6E5-41DF-42FF-8A80-1E44AE2200EA}" presName="sibTrans" presStyleCnt="0"/>
      <dgm:spPr/>
    </dgm:pt>
    <dgm:pt modelId="{A83BC0B2-4775-4892-A273-85CB6D81A8FA}" type="pres">
      <dgm:prSet presAssocID="{361A7A9A-A180-4B6D-B35A-850CCF21F671}" presName="compNode" presStyleCnt="0"/>
      <dgm:spPr/>
    </dgm:pt>
    <dgm:pt modelId="{1CED8CBA-186C-4D27-BBA7-4206DB74C7B5}" type="pres">
      <dgm:prSet presAssocID="{361A7A9A-A180-4B6D-B35A-850CCF21F671}" presName="bgRect" presStyleLbl="bgShp" presStyleIdx="2" presStyleCnt="3"/>
      <dgm:spPr/>
    </dgm:pt>
    <dgm:pt modelId="{9FFAEDA3-E30C-4D3C-BD61-F7839A5B72C5}" type="pres">
      <dgm:prSet presAssocID="{361A7A9A-A180-4B6D-B35A-850CCF21F67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C4144563-B876-4C89-902A-3693CD0C9ADF}" type="pres">
      <dgm:prSet presAssocID="{361A7A9A-A180-4B6D-B35A-850CCF21F671}" presName="spaceRect" presStyleCnt="0"/>
      <dgm:spPr/>
    </dgm:pt>
    <dgm:pt modelId="{10E155BC-CBDE-4A74-8216-7FBC0371A293}" type="pres">
      <dgm:prSet presAssocID="{361A7A9A-A180-4B6D-B35A-850CCF21F67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E131B10-EFF5-4036-8404-8D47C7F4754E}" srcId="{D1B657AE-E7BE-41BD-B237-AD7747B1D9DE}" destId="{999B98F5-B7D2-4774-8094-DCF044593076}" srcOrd="0" destOrd="0" parTransId="{08E7F5C1-9CDA-4D45-8CB6-AEED008C4359}" sibTransId="{6EE6895F-A701-410B-A9C4-EA6B6F60A244}"/>
    <dgm:cxn modelId="{BCD63937-296A-F844-B5CA-32CB82C96DDE}" type="presOf" srcId="{999B98F5-B7D2-4774-8094-DCF044593076}" destId="{B418DC24-5BA9-4C6E-8360-70F957A183FA}" srcOrd="0" destOrd="0" presId="urn:microsoft.com/office/officeart/2018/2/layout/IconVerticalSolidList"/>
    <dgm:cxn modelId="{1EBDD74D-60C9-4DF5-9EFD-074655547184}" type="presOf" srcId="{D1B657AE-E7BE-41BD-B237-AD7747B1D9DE}" destId="{95D37FCB-71DF-4A56-989E-B7C89D5810E5}" srcOrd="0" destOrd="0" presId="urn:microsoft.com/office/officeart/2018/2/layout/IconVerticalSolidList"/>
    <dgm:cxn modelId="{BFC18A7A-7888-2149-85B1-740742D54C0D}" type="presOf" srcId="{361A7A9A-A180-4B6D-B35A-850CCF21F671}" destId="{10E155BC-CBDE-4A74-8216-7FBC0371A293}" srcOrd="0" destOrd="0" presId="urn:microsoft.com/office/officeart/2018/2/layout/IconVerticalSolidList"/>
    <dgm:cxn modelId="{9E401A87-1331-D942-B0D2-66D465B0FD01}" type="presOf" srcId="{0BE9A2A2-458A-4142-B4A7-C68359379A42}" destId="{5F1C0B5E-9AF4-407A-8B0F-509378F9D965}" srcOrd="0" destOrd="0" presId="urn:microsoft.com/office/officeart/2018/2/layout/IconVerticalSolidList"/>
    <dgm:cxn modelId="{9B7B7196-5073-47AD-A22E-1079F4E44CD7}" srcId="{D1B657AE-E7BE-41BD-B237-AD7747B1D9DE}" destId="{361A7A9A-A180-4B6D-B35A-850CCF21F671}" srcOrd="2" destOrd="0" parTransId="{14258755-C710-4CFF-9BD2-DEE20F6CEC4E}" sibTransId="{D919D4BC-8DAA-4F8B-973F-C39D325B7F11}"/>
    <dgm:cxn modelId="{1A0A2CF4-6BE8-4E47-A832-A596E79A229B}" srcId="{D1B657AE-E7BE-41BD-B237-AD7747B1D9DE}" destId="{0BE9A2A2-458A-4142-B4A7-C68359379A42}" srcOrd="1" destOrd="0" parTransId="{EAA6E0E4-3849-4A74-A5E6-24CC5CA786EF}" sibTransId="{A9E6F6E5-41DF-42FF-8A80-1E44AE2200EA}"/>
    <dgm:cxn modelId="{68C17EAB-12A3-BC49-A3E2-00090A7BEA19}" type="presParOf" srcId="{95D37FCB-71DF-4A56-989E-B7C89D5810E5}" destId="{2C45ED7F-2A9A-414E-97D2-7095279F99E3}" srcOrd="0" destOrd="0" presId="urn:microsoft.com/office/officeart/2018/2/layout/IconVerticalSolidList"/>
    <dgm:cxn modelId="{07C0924B-F1D2-CC40-B3E4-310D19A34B5F}" type="presParOf" srcId="{2C45ED7F-2A9A-414E-97D2-7095279F99E3}" destId="{9587D882-7710-4F5F-8ADA-F8AB86800E87}" srcOrd="0" destOrd="0" presId="urn:microsoft.com/office/officeart/2018/2/layout/IconVerticalSolidList"/>
    <dgm:cxn modelId="{11C36715-1120-A740-A18B-4938083E3520}" type="presParOf" srcId="{2C45ED7F-2A9A-414E-97D2-7095279F99E3}" destId="{562B8CB3-1C4C-4108-B9DC-F197777ADF84}" srcOrd="1" destOrd="0" presId="urn:microsoft.com/office/officeart/2018/2/layout/IconVerticalSolidList"/>
    <dgm:cxn modelId="{961258A9-CD98-2742-9A92-28DAE434B3DF}" type="presParOf" srcId="{2C45ED7F-2A9A-414E-97D2-7095279F99E3}" destId="{E1C7F079-C609-49AB-93E9-A7CDBC3C97B6}" srcOrd="2" destOrd="0" presId="urn:microsoft.com/office/officeart/2018/2/layout/IconVerticalSolidList"/>
    <dgm:cxn modelId="{07C50BA4-5AEC-7D4E-ACDF-AB47A2F2AA7C}" type="presParOf" srcId="{2C45ED7F-2A9A-414E-97D2-7095279F99E3}" destId="{B418DC24-5BA9-4C6E-8360-70F957A183FA}" srcOrd="3" destOrd="0" presId="urn:microsoft.com/office/officeart/2018/2/layout/IconVerticalSolidList"/>
    <dgm:cxn modelId="{277BDC6B-5031-CC43-8027-886CCA4AE7AE}" type="presParOf" srcId="{95D37FCB-71DF-4A56-989E-B7C89D5810E5}" destId="{2F0A86D3-8A9D-45A3-802A-D84F74B4E8D8}" srcOrd="1" destOrd="0" presId="urn:microsoft.com/office/officeart/2018/2/layout/IconVerticalSolidList"/>
    <dgm:cxn modelId="{B7A69589-018F-A949-8332-681057135925}" type="presParOf" srcId="{95D37FCB-71DF-4A56-989E-B7C89D5810E5}" destId="{EC7C5854-B32A-432C-A3DE-2DDD04243FD7}" srcOrd="2" destOrd="0" presId="urn:microsoft.com/office/officeart/2018/2/layout/IconVerticalSolidList"/>
    <dgm:cxn modelId="{B1F21DEB-90F3-7845-ADC8-0D24E56B5271}" type="presParOf" srcId="{EC7C5854-B32A-432C-A3DE-2DDD04243FD7}" destId="{BBF0F420-02EB-4B66-B204-78DF13FE2336}" srcOrd="0" destOrd="0" presId="urn:microsoft.com/office/officeart/2018/2/layout/IconVerticalSolidList"/>
    <dgm:cxn modelId="{41EBCAFD-53E7-AB40-820F-2C48E8327019}" type="presParOf" srcId="{EC7C5854-B32A-432C-A3DE-2DDD04243FD7}" destId="{3F878490-9BE4-45E9-8199-A95C79AA9CE1}" srcOrd="1" destOrd="0" presId="urn:microsoft.com/office/officeart/2018/2/layout/IconVerticalSolidList"/>
    <dgm:cxn modelId="{13D41E8D-BA39-DF45-9BD4-B3F164FFC836}" type="presParOf" srcId="{EC7C5854-B32A-432C-A3DE-2DDD04243FD7}" destId="{E0D50414-B2C4-4009-AE9E-B4D29776B490}" srcOrd="2" destOrd="0" presId="urn:microsoft.com/office/officeart/2018/2/layout/IconVerticalSolidList"/>
    <dgm:cxn modelId="{49CF9573-15CF-6F49-A7D8-D7B0EFEAD129}" type="presParOf" srcId="{EC7C5854-B32A-432C-A3DE-2DDD04243FD7}" destId="{5F1C0B5E-9AF4-407A-8B0F-509378F9D965}" srcOrd="3" destOrd="0" presId="urn:microsoft.com/office/officeart/2018/2/layout/IconVerticalSolidList"/>
    <dgm:cxn modelId="{7FB9B9F0-8D6A-2F46-9145-03C8463F9C77}" type="presParOf" srcId="{95D37FCB-71DF-4A56-989E-B7C89D5810E5}" destId="{93797087-F9DE-4581-94A0-E210F8EB11D7}" srcOrd="3" destOrd="0" presId="urn:microsoft.com/office/officeart/2018/2/layout/IconVerticalSolidList"/>
    <dgm:cxn modelId="{1D7B4CAC-EE24-1646-AD90-27B7F000FFFB}" type="presParOf" srcId="{95D37FCB-71DF-4A56-989E-B7C89D5810E5}" destId="{A83BC0B2-4775-4892-A273-85CB6D81A8FA}" srcOrd="4" destOrd="0" presId="urn:microsoft.com/office/officeart/2018/2/layout/IconVerticalSolidList"/>
    <dgm:cxn modelId="{B33A2DBE-4C34-EF4B-BF83-74C04DFAD2A4}" type="presParOf" srcId="{A83BC0B2-4775-4892-A273-85CB6D81A8FA}" destId="{1CED8CBA-186C-4D27-BBA7-4206DB74C7B5}" srcOrd="0" destOrd="0" presId="urn:microsoft.com/office/officeart/2018/2/layout/IconVerticalSolidList"/>
    <dgm:cxn modelId="{01EDE0BC-78B9-5A4B-8A13-7856D311C666}" type="presParOf" srcId="{A83BC0B2-4775-4892-A273-85CB6D81A8FA}" destId="{9FFAEDA3-E30C-4D3C-BD61-F7839A5B72C5}" srcOrd="1" destOrd="0" presId="urn:microsoft.com/office/officeart/2018/2/layout/IconVerticalSolidList"/>
    <dgm:cxn modelId="{BEFC4F63-FF4B-1448-8C6F-1F2AA9FC6907}" type="presParOf" srcId="{A83BC0B2-4775-4892-A273-85CB6D81A8FA}" destId="{C4144563-B876-4C89-902A-3693CD0C9ADF}" srcOrd="2" destOrd="0" presId="urn:microsoft.com/office/officeart/2018/2/layout/IconVerticalSolidList"/>
    <dgm:cxn modelId="{998358C5-8ACF-7143-94DA-6D961616E449}" type="presParOf" srcId="{A83BC0B2-4775-4892-A273-85CB6D81A8FA}" destId="{10E155BC-CBDE-4A74-8216-7FBC0371A29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B657AE-E7BE-41BD-B237-AD7747B1D9DE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99B98F5-B7D2-4774-8094-DCF0445930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Handful of streams to many Subscribers</a:t>
          </a:r>
        </a:p>
      </dgm:t>
    </dgm:pt>
    <dgm:pt modelId="{08E7F5C1-9CDA-4D45-8CB6-AEED008C4359}" type="parTrans" cxnId="{3E131B10-EFF5-4036-8404-8D47C7F4754E}">
      <dgm:prSet/>
      <dgm:spPr/>
      <dgm:t>
        <a:bodyPr/>
        <a:lstStyle/>
        <a:p>
          <a:endParaRPr lang="en-US"/>
        </a:p>
      </dgm:t>
    </dgm:pt>
    <dgm:pt modelId="{6EE6895F-A701-410B-A9C4-EA6B6F60A244}" type="sibTrans" cxnId="{3E131B10-EFF5-4036-8404-8D47C7F4754E}">
      <dgm:prSet/>
      <dgm:spPr/>
      <dgm:t>
        <a:bodyPr/>
        <a:lstStyle/>
        <a:p>
          <a:endParaRPr lang="en-US"/>
        </a:p>
      </dgm:t>
    </dgm:pt>
    <dgm:pt modelId="{768DE2BF-0421-2F4C-B1F3-B8DE341FC7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Synchronized across streams</a:t>
          </a:r>
        </a:p>
      </dgm:t>
    </dgm:pt>
    <dgm:pt modelId="{00E99F98-EE3D-5A4F-9FEB-1E5080B47A47}" type="parTrans" cxnId="{71101643-324C-DD4E-AD0C-3A93ED884A0C}">
      <dgm:prSet/>
      <dgm:spPr/>
      <dgm:t>
        <a:bodyPr/>
        <a:lstStyle/>
        <a:p>
          <a:endParaRPr lang="en-US"/>
        </a:p>
      </dgm:t>
    </dgm:pt>
    <dgm:pt modelId="{7E055A84-3398-964C-AA26-D1E3E6CC10DC}" type="sibTrans" cxnId="{71101643-324C-DD4E-AD0C-3A93ED884A0C}">
      <dgm:prSet/>
      <dgm:spPr/>
      <dgm:t>
        <a:bodyPr/>
        <a:lstStyle/>
        <a:p>
          <a:endParaRPr lang="en-US"/>
        </a:p>
      </dgm:t>
    </dgm:pt>
    <dgm:pt modelId="{D7E48DC2-1B13-1844-97CB-94EEA8DC6B7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Multi-Angle Replay</a:t>
          </a:r>
        </a:p>
      </dgm:t>
    </dgm:pt>
    <dgm:pt modelId="{1B73E0B9-D530-8146-87F9-91984395D850}" type="parTrans" cxnId="{EEBF45D1-6215-E343-AEFA-3A920FE38CBE}">
      <dgm:prSet/>
      <dgm:spPr/>
      <dgm:t>
        <a:bodyPr/>
        <a:lstStyle/>
        <a:p>
          <a:endParaRPr lang="en-US"/>
        </a:p>
      </dgm:t>
    </dgm:pt>
    <dgm:pt modelId="{E90102F6-CD3E-A44B-913A-2EF48440D500}" type="sibTrans" cxnId="{EEBF45D1-6215-E343-AEFA-3A920FE38CBE}">
      <dgm:prSet/>
      <dgm:spPr/>
      <dgm:t>
        <a:bodyPr/>
        <a:lstStyle/>
        <a:p>
          <a:endParaRPr lang="en-US"/>
        </a:p>
      </dgm:t>
    </dgm:pt>
    <dgm:pt modelId="{95D37FCB-71DF-4A56-989E-B7C89D5810E5}" type="pres">
      <dgm:prSet presAssocID="{D1B657AE-E7BE-41BD-B237-AD7747B1D9DE}" presName="root" presStyleCnt="0">
        <dgm:presLayoutVars>
          <dgm:dir/>
          <dgm:resizeHandles val="exact"/>
        </dgm:presLayoutVars>
      </dgm:prSet>
      <dgm:spPr/>
    </dgm:pt>
    <dgm:pt modelId="{2C45ED7F-2A9A-414E-97D2-7095279F99E3}" type="pres">
      <dgm:prSet presAssocID="{999B98F5-B7D2-4774-8094-DCF044593076}" presName="compNode" presStyleCnt="0"/>
      <dgm:spPr/>
    </dgm:pt>
    <dgm:pt modelId="{9587D882-7710-4F5F-8ADA-F8AB86800E87}" type="pres">
      <dgm:prSet presAssocID="{999B98F5-B7D2-4774-8094-DCF044593076}" presName="bgRect" presStyleLbl="bgShp" presStyleIdx="0" presStyleCnt="3"/>
      <dgm:spPr/>
    </dgm:pt>
    <dgm:pt modelId="{562B8CB3-1C4C-4108-B9DC-F197777ADF84}" type="pres">
      <dgm:prSet presAssocID="{999B98F5-B7D2-4774-8094-DCF0445930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E1C7F079-C609-49AB-93E9-A7CDBC3C97B6}" type="pres">
      <dgm:prSet presAssocID="{999B98F5-B7D2-4774-8094-DCF044593076}" presName="spaceRect" presStyleCnt="0"/>
      <dgm:spPr/>
    </dgm:pt>
    <dgm:pt modelId="{B418DC24-5BA9-4C6E-8360-70F957A183FA}" type="pres">
      <dgm:prSet presAssocID="{999B98F5-B7D2-4774-8094-DCF044593076}" presName="parTx" presStyleLbl="revTx" presStyleIdx="0" presStyleCnt="3">
        <dgm:presLayoutVars>
          <dgm:chMax val="0"/>
          <dgm:chPref val="0"/>
        </dgm:presLayoutVars>
      </dgm:prSet>
      <dgm:spPr/>
    </dgm:pt>
    <dgm:pt modelId="{2FEC1561-33FF-9848-8620-1B3D4A909B50}" type="pres">
      <dgm:prSet presAssocID="{6EE6895F-A701-410B-A9C4-EA6B6F60A244}" presName="sibTrans" presStyleCnt="0"/>
      <dgm:spPr/>
    </dgm:pt>
    <dgm:pt modelId="{E39751AB-D771-1447-B2C1-88CCCFC7F074}" type="pres">
      <dgm:prSet presAssocID="{768DE2BF-0421-2F4C-B1F3-B8DE341FC76C}" presName="compNode" presStyleCnt="0"/>
      <dgm:spPr/>
    </dgm:pt>
    <dgm:pt modelId="{9234126E-884B-2F47-B1F6-B541128489FE}" type="pres">
      <dgm:prSet presAssocID="{768DE2BF-0421-2F4C-B1F3-B8DE341FC76C}" presName="bgRect" presStyleLbl="bgShp" presStyleIdx="1" presStyleCnt="3"/>
      <dgm:spPr/>
    </dgm:pt>
    <dgm:pt modelId="{EC433F66-4F4B-784D-9494-817B18FF39E7}" type="pres">
      <dgm:prSet presAssocID="{768DE2BF-0421-2F4C-B1F3-B8DE341FC76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DFE91E7A-204D-AA4D-B436-5A117515D179}" type="pres">
      <dgm:prSet presAssocID="{768DE2BF-0421-2F4C-B1F3-B8DE341FC76C}" presName="spaceRect" presStyleCnt="0"/>
      <dgm:spPr/>
    </dgm:pt>
    <dgm:pt modelId="{2000107E-8013-E148-9706-580B3ABD53B4}" type="pres">
      <dgm:prSet presAssocID="{768DE2BF-0421-2F4C-B1F3-B8DE341FC76C}" presName="parTx" presStyleLbl="revTx" presStyleIdx="1" presStyleCnt="3">
        <dgm:presLayoutVars>
          <dgm:chMax val="0"/>
          <dgm:chPref val="0"/>
        </dgm:presLayoutVars>
      </dgm:prSet>
      <dgm:spPr/>
    </dgm:pt>
    <dgm:pt modelId="{CFAF4A22-BB33-2D42-8FC3-0BC5EF411098}" type="pres">
      <dgm:prSet presAssocID="{7E055A84-3398-964C-AA26-D1E3E6CC10DC}" presName="sibTrans" presStyleCnt="0"/>
      <dgm:spPr/>
    </dgm:pt>
    <dgm:pt modelId="{30EAF379-ADE2-BD4C-9D67-B98D479C4020}" type="pres">
      <dgm:prSet presAssocID="{D7E48DC2-1B13-1844-97CB-94EEA8DC6B7A}" presName="compNode" presStyleCnt="0"/>
      <dgm:spPr/>
    </dgm:pt>
    <dgm:pt modelId="{0EB18ED5-F9F5-8844-8AAD-C7510E28D6E6}" type="pres">
      <dgm:prSet presAssocID="{D7E48DC2-1B13-1844-97CB-94EEA8DC6B7A}" presName="bgRect" presStyleLbl="bgShp" presStyleIdx="2" presStyleCnt="3"/>
      <dgm:spPr/>
    </dgm:pt>
    <dgm:pt modelId="{C9882C38-CDE2-F645-AC82-FA799C82B27A}" type="pres">
      <dgm:prSet presAssocID="{D7E48DC2-1B13-1844-97CB-94EEA8DC6B7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VD player"/>
        </a:ext>
      </dgm:extLst>
    </dgm:pt>
    <dgm:pt modelId="{E002B2F1-50D5-5E45-9C26-1459FCF044CF}" type="pres">
      <dgm:prSet presAssocID="{D7E48DC2-1B13-1844-97CB-94EEA8DC6B7A}" presName="spaceRect" presStyleCnt="0"/>
      <dgm:spPr/>
    </dgm:pt>
    <dgm:pt modelId="{50791E77-5673-4D4A-9026-5D580B1896FD}" type="pres">
      <dgm:prSet presAssocID="{D7E48DC2-1B13-1844-97CB-94EEA8DC6B7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E131B10-EFF5-4036-8404-8D47C7F4754E}" srcId="{D1B657AE-E7BE-41BD-B237-AD7747B1D9DE}" destId="{999B98F5-B7D2-4774-8094-DCF044593076}" srcOrd="0" destOrd="0" parTransId="{08E7F5C1-9CDA-4D45-8CB6-AEED008C4359}" sibTransId="{6EE6895F-A701-410B-A9C4-EA6B6F60A244}"/>
    <dgm:cxn modelId="{71101643-324C-DD4E-AD0C-3A93ED884A0C}" srcId="{D1B657AE-E7BE-41BD-B237-AD7747B1D9DE}" destId="{768DE2BF-0421-2F4C-B1F3-B8DE341FC76C}" srcOrd="1" destOrd="0" parTransId="{00E99F98-EE3D-5A4F-9FEB-1E5080B47A47}" sibTransId="{7E055A84-3398-964C-AA26-D1E3E6CC10DC}"/>
    <dgm:cxn modelId="{1EBDD74D-60C9-4DF5-9EFD-074655547184}" type="presOf" srcId="{D1B657AE-E7BE-41BD-B237-AD7747B1D9DE}" destId="{95D37FCB-71DF-4A56-989E-B7C89D5810E5}" srcOrd="0" destOrd="0" presId="urn:microsoft.com/office/officeart/2018/2/layout/IconVerticalSolidList"/>
    <dgm:cxn modelId="{963EFC9D-4872-45A8-83C1-840DB935F468}" type="presOf" srcId="{999B98F5-B7D2-4774-8094-DCF044593076}" destId="{B418DC24-5BA9-4C6E-8360-70F957A183FA}" srcOrd="0" destOrd="0" presId="urn:microsoft.com/office/officeart/2018/2/layout/IconVerticalSolidList"/>
    <dgm:cxn modelId="{FD59DFAF-0F42-E046-AF93-5F03FDA8CDF5}" type="presOf" srcId="{D7E48DC2-1B13-1844-97CB-94EEA8DC6B7A}" destId="{50791E77-5673-4D4A-9026-5D580B1896FD}" srcOrd="0" destOrd="0" presId="urn:microsoft.com/office/officeart/2018/2/layout/IconVerticalSolidList"/>
    <dgm:cxn modelId="{EEBF45D1-6215-E343-AEFA-3A920FE38CBE}" srcId="{D1B657AE-E7BE-41BD-B237-AD7747B1D9DE}" destId="{D7E48DC2-1B13-1844-97CB-94EEA8DC6B7A}" srcOrd="2" destOrd="0" parTransId="{1B73E0B9-D530-8146-87F9-91984395D850}" sibTransId="{E90102F6-CD3E-A44B-913A-2EF48440D500}"/>
    <dgm:cxn modelId="{C46F69D8-3FC1-D741-930E-4EA1BD84FB5F}" type="presOf" srcId="{768DE2BF-0421-2F4C-B1F3-B8DE341FC76C}" destId="{2000107E-8013-E148-9706-580B3ABD53B4}" srcOrd="0" destOrd="0" presId="urn:microsoft.com/office/officeart/2018/2/layout/IconVerticalSolidList"/>
    <dgm:cxn modelId="{A2E31402-CEDC-46A4-9CBB-E072516826F0}" type="presParOf" srcId="{95D37FCB-71DF-4A56-989E-B7C89D5810E5}" destId="{2C45ED7F-2A9A-414E-97D2-7095279F99E3}" srcOrd="0" destOrd="0" presId="urn:microsoft.com/office/officeart/2018/2/layout/IconVerticalSolidList"/>
    <dgm:cxn modelId="{BFA7A1F0-3290-4864-90D4-223B49855D79}" type="presParOf" srcId="{2C45ED7F-2A9A-414E-97D2-7095279F99E3}" destId="{9587D882-7710-4F5F-8ADA-F8AB86800E87}" srcOrd="0" destOrd="0" presId="urn:microsoft.com/office/officeart/2018/2/layout/IconVerticalSolidList"/>
    <dgm:cxn modelId="{FA6E04DF-3501-4805-A9AC-4A550BE410ED}" type="presParOf" srcId="{2C45ED7F-2A9A-414E-97D2-7095279F99E3}" destId="{562B8CB3-1C4C-4108-B9DC-F197777ADF84}" srcOrd="1" destOrd="0" presId="urn:microsoft.com/office/officeart/2018/2/layout/IconVerticalSolidList"/>
    <dgm:cxn modelId="{9B4FDAF5-EC09-4FAA-BB9C-B3C10C59FB48}" type="presParOf" srcId="{2C45ED7F-2A9A-414E-97D2-7095279F99E3}" destId="{E1C7F079-C609-49AB-93E9-A7CDBC3C97B6}" srcOrd="2" destOrd="0" presId="urn:microsoft.com/office/officeart/2018/2/layout/IconVerticalSolidList"/>
    <dgm:cxn modelId="{EF7A3D10-ECB5-4027-9FF5-F5811D35BD76}" type="presParOf" srcId="{2C45ED7F-2A9A-414E-97D2-7095279F99E3}" destId="{B418DC24-5BA9-4C6E-8360-70F957A183FA}" srcOrd="3" destOrd="0" presId="urn:microsoft.com/office/officeart/2018/2/layout/IconVerticalSolidList"/>
    <dgm:cxn modelId="{5A1E1E79-DE36-D045-81C9-A75323B85C3B}" type="presParOf" srcId="{95D37FCB-71DF-4A56-989E-B7C89D5810E5}" destId="{2FEC1561-33FF-9848-8620-1B3D4A909B50}" srcOrd="1" destOrd="0" presId="urn:microsoft.com/office/officeart/2018/2/layout/IconVerticalSolidList"/>
    <dgm:cxn modelId="{5FBFDF96-6497-954D-B63E-409192B54B09}" type="presParOf" srcId="{95D37FCB-71DF-4A56-989E-B7C89D5810E5}" destId="{E39751AB-D771-1447-B2C1-88CCCFC7F074}" srcOrd="2" destOrd="0" presId="urn:microsoft.com/office/officeart/2018/2/layout/IconVerticalSolidList"/>
    <dgm:cxn modelId="{81649CD9-862A-C747-A6A2-D6511E1D2D41}" type="presParOf" srcId="{E39751AB-D771-1447-B2C1-88CCCFC7F074}" destId="{9234126E-884B-2F47-B1F6-B541128489FE}" srcOrd="0" destOrd="0" presId="urn:microsoft.com/office/officeart/2018/2/layout/IconVerticalSolidList"/>
    <dgm:cxn modelId="{3A894716-15D6-A240-8DB4-8AFD64730E82}" type="presParOf" srcId="{E39751AB-D771-1447-B2C1-88CCCFC7F074}" destId="{EC433F66-4F4B-784D-9494-817B18FF39E7}" srcOrd="1" destOrd="0" presId="urn:microsoft.com/office/officeart/2018/2/layout/IconVerticalSolidList"/>
    <dgm:cxn modelId="{6808CDDC-9DB3-D041-A535-A89CC126B668}" type="presParOf" srcId="{E39751AB-D771-1447-B2C1-88CCCFC7F074}" destId="{DFE91E7A-204D-AA4D-B436-5A117515D179}" srcOrd="2" destOrd="0" presId="urn:microsoft.com/office/officeart/2018/2/layout/IconVerticalSolidList"/>
    <dgm:cxn modelId="{BFAEB646-DACF-6049-B637-4ACDAEFCCB5E}" type="presParOf" srcId="{E39751AB-D771-1447-B2C1-88CCCFC7F074}" destId="{2000107E-8013-E148-9706-580B3ABD53B4}" srcOrd="3" destOrd="0" presId="urn:microsoft.com/office/officeart/2018/2/layout/IconVerticalSolidList"/>
    <dgm:cxn modelId="{43486E02-F246-3C46-A2DE-74630428382E}" type="presParOf" srcId="{95D37FCB-71DF-4A56-989E-B7C89D5810E5}" destId="{CFAF4A22-BB33-2D42-8FC3-0BC5EF411098}" srcOrd="3" destOrd="0" presId="urn:microsoft.com/office/officeart/2018/2/layout/IconVerticalSolidList"/>
    <dgm:cxn modelId="{4AAD1ABE-F08B-B54B-9011-1284424D53C1}" type="presParOf" srcId="{95D37FCB-71DF-4A56-989E-B7C89D5810E5}" destId="{30EAF379-ADE2-BD4C-9D67-B98D479C4020}" srcOrd="4" destOrd="0" presId="urn:microsoft.com/office/officeart/2018/2/layout/IconVerticalSolidList"/>
    <dgm:cxn modelId="{4DCD74CF-6D86-C441-959D-E2595CA5D440}" type="presParOf" srcId="{30EAF379-ADE2-BD4C-9D67-B98D479C4020}" destId="{0EB18ED5-F9F5-8844-8AAD-C7510E28D6E6}" srcOrd="0" destOrd="0" presId="urn:microsoft.com/office/officeart/2018/2/layout/IconVerticalSolidList"/>
    <dgm:cxn modelId="{A672BB07-571B-3740-9702-283AF5A6B535}" type="presParOf" srcId="{30EAF379-ADE2-BD4C-9D67-B98D479C4020}" destId="{C9882C38-CDE2-F645-AC82-FA799C82B27A}" srcOrd="1" destOrd="0" presId="urn:microsoft.com/office/officeart/2018/2/layout/IconVerticalSolidList"/>
    <dgm:cxn modelId="{403AEBA0-2CBA-9745-887D-B5BB09166B13}" type="presParOf" srcId="{30EAF379-ADE2-BD4C-9D67-B98D479C4020}" destId="{E002B2F1-50D5-5E45-9C26-1459FCF044CF}" srcOrd="2" destOrd="0" presId="urn:microsoft.com/office/officeart/2018/2/layout/IconVerticalSolidList"/>
    <dgm:cxn modelId="{85231F8B-57AC-7E4A-9E0D-99A07311BFBA}" type="presParOf" srcId="{30EAF379-ADE2-BD4C-9D67-B98D479C4020}" destId="{50791E77-5673-4D4A-9026-5D580B1896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B657AE-E7BE-41BD-B237-AD7747B1D9DE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99B98F5-B7D2-4774-8094-DCF0445930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Small group of participants conversing in real time about main content simultaneously available to all</a:t>
          </a:r>
        </a:p>
      </dgm:t>
    </dgm:pt>
    <dgm:pt modelId="{08E7F5C1-9CDA-4D45-8CB6-AEED008C4359}" type="parTrans" cxnId="{3E131B10-EFF5-4036-8404-8D47C7F4754E}">
      <dgm:prSet/>
      <dgm:spPr/>
      <dgm:t>
        <a:bodyPr/>
        <a:lstStyle/>
        <a:p>
          <a:endParaRPr lang="en-US"/>
        </a:p>
      </dgm:t>
    </dgm:pt>
    <dgm:pt modelId="{6EE6895F-A701-410B-A9C4-EA6B6F60A244}" type="sibTrans" cxnId="{3E131B10-EFF5-4036-8404-8D47C7F4754E}">
      <dgm:prSet/>
      <dgm:spPr/>
      <dgm:t>
        <a:bodyPr/>
        <a:lstStyle/>
        <a:p>
          <a:endParaRPr lang="en-US"/>
        </a:p>
      </dgm:t>
    </dgm:pt>
    <dgm:pt modelId="{768DE2BF-0421-2F4C-B1F3-B8DE341FC7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Like web conferencing, but integrated into other rich content experiences</a:t>
          </a:r>
        </a:p>
      </dgm:t>
    </dgm:pt>
    <dgm:pt modelId="{00E99F98-EE3D-5A4F-9FEB-1E5080B47A47}" type="parTrans" cxnId="{71101643-324C-DD4E-AD0C-3A93ED884A0C}">
      <dgm:prSet/>
      <dgm:spPr/>
      <dgm:t>
        <a:bodyPr/>
        <a:lstStyle/>
        <a:p>
          <a:endParaRPr lang="en-US"/>
        </a:p>
      </dgm:t>
    </dgm:pt>
    <dgm:pt modelId="{7E055A84-3398-964C-AA26-D1E3E6CC10DC}" type="sibTrans" cxnId="{71101643-324C-DD4E-AD0C-3A93ED884A0C}">
      <dgm:prSet/>
      <dgm:spPr/>
      <dgm:t>
        <a:bodyPr/>
        <a:lstStyle/>
        <a:p>
          <a:endParaRPr lang="en-US"/>
        </a:p>
      </dgm:t>
    </dgm:pt>
    <dgm:pt modelId="{95D37FCB-71DF-4A56-989E-B7C89D5810E5}" type="pres">
      <dgm:prSet presAssocID="{D1B657AE-E7BE-41BD-B237-AD7747B1D9DE}" presName="root" presStyleCnt="0">
        <dgm:presLayoutVars>
          <dgm:dir/>
          <dgm:resizeHandles val="exact"/>
        </dgm:presLayoutVars>
      </dgm:prSet>
      <dgm:spPr/>
    </dgm:pt>
    <dgm:pt modelId="{2C45ED7F-2A9A-414E-97D2-7095279F99E3}" type="pres">
      <dgm:prSet presAssocID="{999B98F5-B7D2-4774-8094-DCF044593076}" presName="compNode" presStyleCnt="0"/>
      <dgm:spPr/>
    </dgm:pt>
    <dgm:pt modelId="{9587D882-7710-4F5F-8ADA-F8AB86800E87}" type="pres">
      <dgm:prSet presAssocID="{999B98F5-B7D2-4774-8094-DCF044593076}" presName="bgRect" presStyleLbl="bgShp" presStyleIdx="0" presStyleCnt="2"/>
      <dgm:spPr/>
    </dgm:pt>
    <dgm:pt modelId="{562B8CB3-1C4C-4108-B9DC-F197777ADF84}" type="pres">
      <dgm:prSet presAssocID="{999B98F5-B7D2-4774-8094-DCF04459307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success"/>
        </a:ext>
      </dgm:extLst>
    </dgm:pt>
    <dgm:pt modelId="{E1C7F079-C609-49AB-93E9-A7CDBC3C97B6}" type="pres">
      <dgm:prSet presAssocID="{999B98F5-B7D2-4774-8094-DCF044593076}" presName="spaceRect" presStyleCnt="0"/>
      <dgm:spPr/>
    </dgm:pt>
    <dgm:pt modelId="{B418DC24-5BA9-4C6E-8360-70F957A183FA}" type="pres">
      <dgm:prSet presAssocID="{999B98F5-B7D2-4774-8094-DCF044593076}" presName="parTx" presStyleLbl="revTx" presStyleIdx="0" presStyleCnt="2">
        <dgm:presLayoutVars>
          <dgm:chMax val="0"/>
          <dgm:chPref val="0"/>
        </dgm:presLayoutVars>
      </dgm:prSet>
      <dgm:spPr/>
    </dgm:pt>
    <dgm:pt modelId="{2FEC1561-33FF-9848-8620-1B3D4A909B50}" type="pres">
      <dgm:prSet presAssocID="{6EE6895F-A701-410B-A9C4-EA6B6F60A244}" presName="sibTrans" presStyleCnt="0"/>
      <dgm:spPr/>
    </dgm:pt>
    <dgm:pt modelId="{E39751AB-D771-1447-B2C1-88CCCFC7F074}" type="pres">
      <dgm:prSet presAssocID="{768DE2BF-0421-2F4C-B1F3-B8DE341FC76C}" presName="compNode" presStyleCnt="0"/>
      <dgm:spPr/>
    </dgm:pt>
    <dgm:pt modelId="{9234126E-884B-2F47-B1F6-B541128489FE}" type="pres">
      <dgm:prSet presAssocID="{768DE2BF-0421-2F4C-B1F3-B8DE341FC76C}" presName="bgRect" presStyleLbl="bgShp" presStyleIdx="1" presStyleCnt="2"/>
      <dgm:spPr/>
    </dgm:pt>
    <dgm:pt modelId="{EC433F66-4F4B-784D-9494-817B18FF39E7}" type="pres">
      <dgm:prSet presAssocID="{768DE2BF-0421-2F4C-B1F3-B8DE341FC76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DFE91E7A-204D-AA4D-B436-5A117515D179}" type="pres">
      <dgm:prSet presAssocID="{768DE2BF-0421-2F4C-B1F3-B8DE341FC76C}" presName="spaceRect" presStyleCnt="0"/>
      <dgm:spPr/>
    </dgm:pt>
    <dgm:pt modelId="{2000107E-8013-E148-9706-580B3ABD53B4}" type="pres">
      <dgm:prSet presAssocID="{768DE2BF-0421-2F4C-B1F3-B8DE341FC76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E131B10-EFF5-4036-8404-8D47C7F4754E}" srcId="{D1B657AE-E7BE-41BD-B237-AD7747B1D9DE}" destId="{999B98F5-B7D2-4774-8094-DCF044593076}" srcOrd="0" destOrd="0" parTransId="{08E7F5C1-9CDA-4D45-8CB6-AEED008C4359}" sibTransId="{6EE6895F-A701-410B-A9C4-EA6B6F60A244}"/>
    <dgm:cxn modelId="{71101643-324C-DD4E-AD0C-3A93ED884A0C}" srcId="{D1B657AE-E7BE-41BD-B237-AD7747B1D9DE}" destId="{768DE2BF-0421-2F4C-B1F3-B8DE341FC76C}" srcOrd="1" destOrd="0" parTransId="{00E99F98-EE3D-5A4F-9FEB-1E5080B47A47}" sibTransId="{7E055A84-3398-964C-AA26-D1E3E6CC10DC}"/>
    <dgm:cxn modelId="{1EBDD74D-60C9-4DF5-9EFD-074655547184}" type="presOf" srcId="{D1B657AE-E7BE-41BD-B237-AD7747B1D9DE}" destId="{95D37FCB-71DF-4A56-989E-B7C89D5810E5}" srcOrd="0" destOrd="0" presId="urn:microsoft.com/office/officeart/2018/2/layout/IconVerticalSolidList"/>
    <dgm:cxn modelId="{963EFC9D-4872-45A8-83C1-840DB935F468}" type="presOf" srcId="{999B98F5-B7D2-4774-8094-DCF044593076}" destId="{B418DC24-5BA9-4C6E-8360-70F957A183FA}" srcOrd="0" destOrd="0" presId="urn:microsoft.com/office/officeart/2018/2/layout/IconVerticalSolidList"/>
    <dgm:cxn modelId="{C46F69D8-3FC1-D741-930E-4EA1BD84FB5F}" type="presOf" srcId="{768DE2BF-0421-2F4C-B1F3-B8DE341FC76C}" destId="{2000107E-8013-E148-9706-580B3ABD53B4}" srcOrd="0" destOrd="0" presId="urn:microsoft.com/office/officeart/2018/2/layout/IconVerticalSolidList"/>
    <dgm:cxn modelId="{A2E31402-CEDC-46A4-9CBB-E072516826F0}" type="presParOf" srcId="{95D37FCB-71DF-4A56-989E-B7C89D5810E5}" destId="{2C45ED7F-2A9A-414E-97D2-7095279F99E3}" srcOrd="0" destOrd="0" presId="urn:microsoft.com/office/officeart/2018/2/layout/IconVerticalSolidList"/>
    <dgm:cxn modelId="{BFA7A1F0-3290-4864-90D4-223B49855D79}" type="presParOf" srcId="{2C45ED7F-2A9A-414E-97D2-7095279F99E3}" destId="{9587D882-7710-4F5F-8ADA-F8AB86800E87}" srcOrd="0" destOrd="0" presId="urn:microsoft.com/office/officeart/2018/2/layout/IconVerticalSolidList"/>
    <dgm:cxn modelId="{FA6E04DF-3501-4805-A9AC-4A550BE410ED}" type="presParOf" srcId="{2C45ED7F-2A9A-414E-97D2-7095279F99E3}" destId="{562B8CB3-1C4C-4108-B9DC-F197777ADF84}" srcOrd="1" destOrd="0" presId="urn:microsoft.com/office/officeart/2018/2/layout/IconVerticalSolidList"/>
    <dgm:cxn modelId="{9B4FDAF5-EC09-4FAA-BB9C-B3C10C59FB48}" type="presParOf" srcId="{2C45ED7F-2A9A-414E-97D2-7095279F99E3}" destId="{E1C7F079-C609-49AB-93E9-A7CDBC3C97B6}" srcOrd="2" destOrd="0" presId="urn:microsoft.com/office/officeart/2018/2/layout/IconVerticalSolidList"/>
    <dgm:cxn modelId="{EF7A3D10-ECB5-4027-9FF5-F5811D35BD76}" type="presParOf" srcId="{2C45ED7F-2A9A-414E-97D2-7095279F99E3}" destId="{B418DC24-5BA9-4C6E-8360-70F957A183FA}" srcOrd="3" destOrd="0" presId="urn:microsoft.com/office/officeart/2018/2/layout/IconVerticalSolidList"/>
    <dgm:cxn modelId="{5A1E1E79-DE36-D045-81C9-A75323B85C3B}" type="presParOf" srcId="{95D37FCB-71DF-4A56-989E-B7C89D5810E5}" destId="{2FEC1561-33FF-9848-8620-1B3D4A909B50}" srcOrd="1" destOrd="0" presId="urn:microsoft.com/office/officeart/2018/2/layout/IconVerticalSolidList"/>
    <dgm:cxn modelId="{5FBFDF96-6497-954D-B63E-409192B54B09}" type="presParOf" srcId="{95D37FCB-71DF-4A56-989E-B7C89D5810E5}" destId="{E39751AB-D771-1447-B2C1-88CCCFC7F074}" srcOrd="2" destOrd="0" presId="urn:microsoft.com/office/officeart/2018/2/layout/IconVerticalSolidList"/>
    <dgm:cxn modelId="{81649CD9-862A-C747-A6A2-D6511E1D2D41}" type="presParOf" srcId="{E39751AB-D771-1447-B2C1-88CCCFC7F074}" destId="{9234126E-884B-2F47-B1F6-B541128489FE}" srcOrd="0" destOrd="0" presId="urn:microsoft.com/office/officeart/2018/2/layout/IconVerticalSolidList"/>
    <dgm:cxn modelId="{3A894716-15D6-A240-8DB4-8AFD64730E82}" type="presParOf" srcId="{E39751AB-D771-1447-B2C1-88CCCFC7F074}" destId="{EC433F66-4F4B-784D-9494-817B18FF39E7}" srcOrd="1" destOrd="0" presId="urn:microsoft.com/office/officeart/2018/2/layout/IconVerticalSolidList"/>
    <dgm:cxn modelId="{6808CDDC-9DB3-D041-A535-A89CC126B668}" type="presParOf" srcId="{E39751AB-D771-1447-B2C1-88CCCFC7F074}" destId="{DFE91E7A-204D-AA4D-B436-5A117515D179}" srcOrd="2" destOrd="0" presId="urn:microsoft.com/office/officeart/2018/2/layout/IconVerticalSolidList"/>
    <dgm:cxn modelId="{BFAEB646-DACF-6049-B637-4ACDAEFCCB5E}" type="presParOf" srcId="{E39751AB-D771-1447-B2C1-88CCCFC7F074}" destId="{2000107E-8013-E148-9706-580B3ABD53B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B657AE-E7BE-41BD-B237-AD7747B1D9DE}" type="doc">
      <dgm:prSet loTypeId="urn:microsoft.com/office/officeart/2018/2/layout/IconVerticalSolidList" loCatId="icon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99B98F5-B7D2-4774-8094-DCF0445930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Several “Virtual Couch” Rooms watching main content from a Presenter</a:t>
          </a:r>
        </a:p>
      </dgm:t>
    </dgm:pt>
    <dgm:pt modelId="{08E7F5C1-9CDA-4D45-8CB6-AEED008C4359}" type="parTrans" cxnId="{3E131B10-EFF5-4036-8404-8D47C7F4754E}">
      <dgm:prSet/>
      <dgm:spPr/>
      <dgm:t>
        <a:bodyPr/>
        <a:lstStyle/>
        <a:p>
          <a:endParaRPr lang="en-US"/>
        </a:p>
      </dgm:t>
    </dgm:pt>
    <dgm:pt modelId="{6EE6895F-A701-410B-A9C4-EA6B6F60A244}" type="sibTrans" cxnId="{3E131B10-EFF5-4036-8404-8D47C7F4754E}">
      <dgm:prSet/>
      <dgm:spPr/>
      <dgm:t>
        <a:bodyPr/>
        <a:lstStyle/>
        <a:p>
          <a:endParaRPr lang="en-US"/>
        </a:p>
      </dgm:t>
    </dgm:pt>
    <dgm:pt modelId="{768DE2BF-0421-2F4C-B1F3-B8DE341FC76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Presenter can select a Couch to join and interact with the members of that Room </a:t>
          </a:r>
        </a:p>
      </dgm:t>
    </dgm:pt>
    <dgm:pt modelId="{00E99F98-EE3D-5A4F-9FEB-1E5080B47A47}" type="parTrans" cxnId="{71101643-324C-DD4E-AD0C-3A93ED884A0C}">
      <dgm:prSet/>
      <dgm:spPr/>
      <dgm:t>
        <a:bodyPr/>
        <a:lstStyle/>
        <a:p>
          <a:endParaRPr lang="en-US"/>
        </a:p>
      </dgm:t>
    </dgm:pt>
    <dgm:pt modelId="{7E055A84-3398-964C-AA26-D1E3E6CC10DC}" type="sibTrans" cxnId="{71101643-324C-DD4E-AD0C-3A93ED884A0C}">
      <dgm:prSet/>
      <dgm:spPr/>
      <dgm:t>
        <a:bodyPr/>
        <a:lstStyle/>
        <a:p>
          <a:endParaRPr lang="en-US"/>
        </a:p>
      </dgm:t>
    </dgm:pt>
    <dgm:pt modelId="{71FA35A5-5E18-412D-A91E-C725D4AE53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Presenter’s stream is composited with output of selected Couch</a:t>
          </a:r>
        </a:p>
      </dgm:t>
    </dgm:pt>
    <dgm:pt modelId="{F881F413-B2C6-482F-B3EB-DD993F98A7E8}" type="parTrans" cxnId="{F1E6DFE8-EC93-4844-903B-D117C6252599}">
      <dgm:prSet/>
      <dgm:spPr/>
      <dgm:t>
        <a:bodyPr/>
        <a:lstStyle/>
        <a:p>
          <a:endParaRPr lang="en-US"/>
        </a:p>
      </dgm:t>
    </dgm:pt>
    <dgm:pt modelId="{051085FC-8E7E-4CB9-8243-CB6AEBE54700}" type="sibTrans" cxnId="{F1E6DFE8-EC93-4844-903B-D117C6252599}">
      <dgm:prSet/>
      <dgm:spPr/>
      <dgm:t>
        <a:bodyPr/>
        <a:lstStyle/>
        <a:p>
          <a:endParaRPr lang="en-US"/>
        </a:p>
      </dgm:t>
    </dgm:pt>
    <dgm:pt modelId="{95D37FCB-71DF-4A56-989E-B7C89D5810E5}" type="pres">
      <dgm:prSet presAssocID="{D1B657AE-E7BE-41BD-B237-AD7747B1D9DE}" presName="root" presStyleCnt="0">
        <dgm:presLayoutVars>
          <dgm:dir/>
          <dgm:resizeHandles val="exact"/>
        </dgm:presLayoutVars>
      </dgm:prSet>
      <dgm:spPr/>
    </dgm:pt>
    <dgm:pt modelId="{2C45ED7F-2A9A-414E-97D2-7095279F99E3}" type="pres">
      <dgm:prSet presAssocID="{999B98F5-B7D2-4774-8094-DCF044593076}" presName="compNode" presStyleCnt="0"/>
      <dgm:spPr/>
    </dgm:pt>
    <dgm:pt modelId="{9587D882-7710-4F5F-8ADA-F8AB86800E87}" type="pres">
      <dgm:prSet presAssocID="{999B98F5-B7D2-4774-8094-DCF044593076}" presName="bgRect" presStyleLbl="bgShp" presStyleIdx="0" presStyleCnt="3"/>
      <dgm:spPr/>
    </dgm:pt>
    <dgm:pt modelId="{562B8CB3-1C4C-4108-B9DC-F197777ADF84}" type="pres">
      <dgm:prSet presAssocID="{999B98F5-B7D2-4774-8094-DCF04459307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uch"/>
        </a:ext>
      </dgm:extLst>
    </dgm:pt>
    <dgm:pt modelId="{E1C7F079-C609-49AB-93E9-A7CDBC3C97B6}" type="pres">
      <dgm:prSet presAssocID="{999B98F5-B7D2-4774-8094-DCF044593076}" presName="spaceRect" presStyleCnt="0"/>
      <dgm:spPr/>
    </dgm:pt>
    <dgm:pt modelId="{B418DC24-5BA9-4C6E-8360-70F957A183FA}" type="pres">
      <dgm:prSet presAssocID="{999B98F5-B7D2-4774-8094-DCF044593076}" presName="parTx" presStyleLbl="revTx" presStyleIdx="0" presStyleCnt="3">
        <dgm:presLayoutVars>
          <dgm:chMax val="0"/>
          <dgm:chPref val="0"/>
        </dgm:presLayoutVars>
      </dgm:prSet>
      <dgm:spPr/>
    </dgm:pt>
    <dgm:pt modelId="{2FEC1561-33FF-9848-8620-1B3D4A909B50}" type="pres">
      <dgm:prSet presAssocID="{6EE6895F-A701-410B-A9C4-EA6B6F60A244}" presName="sibTrans" presStyleCnt="0"/>
      <dgm:spPr/>
    </dgm:pt>
    <dgm:pt modelId="{E39751AB-D771-1447-B2C1-88CCCFC7F074}" type="pres">
      <dgm:prSet presAssocID="{768DE2BF-0421-2F4C-B1F3-B8DE341FC76C}" presName="compNode" presStyleCnt="0"/>
      <dgm:spPr/>
    </dgm:pt>
    <dgm:pt modelId="{9234126E-884B-2F47-B1F6-B541128489FE}" type="pres">
      <dgm:prSet presAssocID="{768DE2BF-0421-2F4C-B1F3-B8DE341FC76C}" presName="bgRect" presStyleLbl="bgShp" presStyleIdx="1" presStyleCnt="3"/>
      <dgm:spPr/>
    </dgm:pt>
    <dgm:pt modelId="{EC433F66-4F4B-784D-9494-817B18FF39E7}" type="pres">
      <dgm:prSet presAssocID="{768DE2BF-0421-2F4C-B1F3-B8DE341FC76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DFE91E7A-204D-AA4D-B436-5A117515D179}" type="pres">
      <dgm:prSet presAssocID="{768DE2BF-0421-2F4C-B1F3-B8DE341FC76C}" presName="spaceRect" presStyleCnt="0"/>
      <dgm:spPr/>
    </dgm:pt>
    <dgm:pt modelId="{2000107E-8013-E148-9706-580B3ABD53B4}" type="pres">
      <dgm:prSet presAssocID="{768DE2BF-0421-2F4C-B1F3-B8DE341FC76C}" presName="parTx" presStyleLbl="revTx" presStyleIdx="1" presStyleCnt="3">
        <dgm:presLayoutVars>
          <dgm:chMax val="0"/>
          <dgm:chPref val="0"/>
        </dgm:presLayoutVars>
      </dgm:prSet>
      <dgm:spPr/>
    </dgm:pt>
    <dgm:pt modelId="{157DEAF2-7403-42E4-838A-BB89A46FB771}" type="pres">
      <dgm:prSet presAssocID="{7E055A84-3398-964C-AA26-D1E3E6CC10DC}" presName="sibTrans" presStyleCnt="0"/>
      <dgm:spPr/>
    </dgm:pt>
    <dgm:pt modelId="{A17D499B-073F-401E-ACF5-B52B92F54FFC}" type="pres">
      <dgm:prSet presAssocID="{71FA35A5-5E18-412D-A91E-C725D4AE5356}" presName="compNode" presStyleCnt="0"/>
      <dgm:spPr/>
    </dgm:pt>
    <dgm:pt modelId="{C1ED9471-91B3-4721-9DAF-1F8A8E515340}" type="pres">
      <dgm:prSet presAssocID="{71FA35A5-5E18-412D-A91E-C725D4AE5356}" presName="bgRect" presStyleLbl="bgShp" presStyleIdx="2" presStyleCnt="3"/>
      <dgm:spPr/>
    </dgm:pt>
    <dgm:pt modelId="{D7AF33B8-707C-4758-AB7C-CC1B6ABCB27E}" type="pres">
      <dgm:prSet presAssocID="{71FA35A5-5E18-412D-A91E-C725D4AE5356}" presName="iconRect" presStyleLbl="node1" presStyleIdx="2" presStyleCnt="3" custAng="5400000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07AA1A19-493E-416D-8990-3F0011BDCB90}" type="pres">
      <dgm:prSet presAssocID="{71FA35A5-5E18-412D-A91E-C725D4AE5356}" presName="spaceRect" presStyleCnt="0"/>
      <dgm:spPr/>
    </dgm:pt>
    <dgm:pt modelId="{F7CF8D29-F314-40E2-9177-F95BB435B317}" type="pres">
      <dgm:prSet presAssocID="{71FA35A5-5E18-412D-A91E-C725D4AE535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E131B10-EFF5-4036-8404-8D47C7F4754E}" srcId="{D1B657AE-E7BE-41BD-B237-AD7747B1D9DE}" destId="{999B98F5-B7D2-4774-8094-DCF044593076}" srcOrd="0" destOrd="0" parTransId="{08E7F5C1-9CDA-4D45-8CB6-AEED008C4359}" sibTransId="{6EE6895F-A701-410B-A9C4-EA6B6F60A244}"/>
    <dgm:cxn modelId="{71101643-324C-DD4E-AD0C-3A93ED884A0C}" srcId="{D1B657AE-E7BE-41BD-B237-AD7747B1D9DE}" destId="{768DE2BF-0421-2F4C-B1F3-B8DE341FC76C}" srcOrd="1" destOrd="0" parTransId="{00E99F98-EE3D-5A4F-9FEB-1E5080B47A47}" sibTransId="{7E055A84-3398-964C-AA26-D1E3E6CC10DC}"/>
    <dgm:cxn modelId="{1EBDD74D-60C9-4DF5-9EFD-074655547184}" type="presOf" srcId="{D1B657AE-E7BE-41BD-B237-AD7747B1D9DE}" destId="{95D37FCB-71DF-4A56-989E-B7C89D5810E5}" srcOrd="0" destOrd="0" presId="urn:microsoft.com/office/officeart/2018/2/layout/IconVerticalSolidList"/>
    <dgm:cxn modelId="{963EFC9D-4872-45A8-83C1-840DB935F468}" type="presOf" srcId="{999B98F5-B7D2-4774-8094-DCF044593076}" destId="{B418DC24-5BA9-4C6E-8360-70F957A183FA}" srcOrd="0" destOrd="0" presId="urn:microsoft.com/office/officeart/2018/2/layout/IconVerticalSolidList"/>
    <dgm:cxn modelId="{C46F69D8-3FC1-D741-930E-4EA1BD84FB5F}" type="presOf" srcId="{768DE2BF-0421-2F4C-B1F3-B8DE341FC76C}" destId="{2000107E-8013-E148-9706-580B3ABD53B4}" srcOrd="0" destOrd="0" presId="urn:microsoft.com/office/officeart/2018/2/layout/IconVerticalSolidList"/>
    <dgm:cxn modelId="{A88E46DC-BDF2-4C83-A528-237F2C537687}" type="presOf" srcId="{71FA35A5-5E18-412D-A91E-C725D4AE5356}" destId="{F7CF8D29-F314-40E2-9177-F95BB435B317}" srcOrd="0" destOrd="0" presId="urn:microsoft.com/office/officeart/2018/2/layout/IconVerticalSolidList"/>
    <dgm:cxn modelId="{F1E6DFE8-EC93-4844-903B-D117C6252599}" srcId="{D1B657AE-E7BE-41BD-B237-AD7747B1D9DE}" destId="{71FA35A5-5E18-412D-A91E-C725D4AE5356}" srcOrd="2" destOrd="0" parTransId="{F881F413-B2C6-482F-B3EB-DD993F98A7E8}" sibTransId="{051085FC-8E7E-4CB9-8243-CB6AEBE54700}"/>
    <dgm:cxn modelId="{A2E31402-CEDC-46A4-9CBB-E072516826F0}" type="presParOf" srcId="{95D37FCB-71DF-4A56-989E-B7C89D5810E5}" destId="{2C45ED7F-2A9A-414E-97D2-7095279F99E3}" srcOrd="0" destOrd="0" presId="urn:microsoft.com/office/officeart/2018/2/layout/IconVerticalSolidList"/>
    <dgm:cxn modelId="{BFA7A1F0-3290-4864-90D4-223B49855D79}" type="presParOf" srcId="{2C45ED7F-2A9A-414E-97D2-7095279F99E3}" destId="{9587D882-7710-4F5F-8ADA-F8AB86800E87}" srcOrd="0" destOrd="0" presId="urn:microsoft.com/office/officeart/2018/2/layout/IconVerticalSolidList"/>
    <dgm:cxn modelId="{FA6E04DF-3501-4805-A9AC-4A550BE410ED}" type="presParOf" srcId="{2C45ED7F-2A9A-414E-97D2-7095279F99E3}" destId="{562B8CB3-1C4C-4108-B9DC-F197777ADF84}" srcOrd="1" destOrd="0" presId="urn:microsoft.com/office/officeart/2018/2/layout/IconVerticalSolidList"/>
    <dgm:cxn modelId="{9B4FDAF5-EC09-4FAA-BB9C-B3C10C59FB48}" type="presParOf" srcId="{2C45ED7F-2A9A-414E-97D2-7095279F99E3}" destId="{E1C7F079-C609-49AB-93E9-A7CDBC3C97B6}" srcOrd="2" destOrd="0" presId="urn:microsoft.com/office/officeart/2018/2/layout/IconVerticalSolidList"/>
    <dgm:cxn modelId="{EF7A3D10-ECB5-4027-9FF5-F5811D35BD76}" type="presParOf" srcId="{2C45ED7F-2A9A-414E-97D2-7095279F99E3}" destId="{B418DC24-5BA9-4C6E-8360-70F957A183FA}" srcOrd="3" destOrd="0" presId="urn:microsoft.com/office/officeart/2018/2/layout/IconVerticalSolidList"/>
    <dgm:cxn modelId="{5A1E1E79-DE36-D045-81C9-A75323B85C3B}" type="presParOf" srcId="{95D37FCB-71DF-4A56-989E-B7C89D5810E5}" destId="{2FEC1561-33FF-9848-8620-1B3D4A909B50}" srcOrd="1" destOrd="0" presId="urn:microsoft.com/office/officeart/2018/2/layout/IconVerticalSolidList"/>
    <dgm:cxn modelId="{5FBFDF96-6497-954D-B63E-409192B54B09}" type="presParOf" srcId="{95D37FCB-71DF-4A56-989E-B7C89D5810E5}" destId="{E39751AB-D771-1447-B2C1-88CCCFC7F074}" srcOrd="2" destOrd="0" presId="urn:microsoft.com/office/officeart/2018/2/layout/IconVerticalSolidList"/>
    <dgm:cxn modelId="{81649CD9-862A-C747-A6A2-D6511E1D2D41}" type="presParOf" srcId="{E39751AB-D771-1447-B2C1-88CCCFC7F074}" destId="{9234126E-884B-2F47-B1F6-B541128489FE}" srcOrd="0" destOrd="0" presId="urn:microsoft.com/office/officeart/2018/2/layout/IconVerticalSolidList"/>
    <dgm:cxn modelId="{3A894716-15D6-A240-8DB4-8AFD64730E82}" type="presParOf" srcId="{E39751AB-D771-1447-B2C1-88CCCFC7F074}" destId="{EC433F66-4F4B-784D-9494-817B18FF39E7}" srcOrd="1" destOrd="0" presId="urn:microsoft.com/office/officeart/2018/2/layout/IconVerticalSolidList"/>
    <dgm:cxn modelId="{6808CDDC-9DB3-D041-A535-A89CC126B668}" type="presParOf" srcId="{E39751AB-D771-1447-B2C1-88CCCFC7F074}" destId="{DFE91E7A-204D-AA4D-B436-5A117515D179}" srcOrd="2" destOrd="0" presId="urn:microsoft.com/office/officeart/2018/2/layout/IconVerticalSolidList"/>
    <dgm:cxn modelId="{BFAEB646-DACF-6049-B637-4ACDAEFCCB5E}" type="presParOf" srcId="{E39751AB-D771-1447-B2C1-88CCCFC7F074}" destId="{2000107E-8013-E148-9706-580B3ABD53B4}" srcOrd="3" destOrd="0" presId="urn:microsoft.com/office/officeart/2018/2/layout/IconVerticalSolidList"/>
    <dgm:cxn modelId="{888F1F25-BD90-4B5E-9944-D1701D08951E}" type="presParOf" srcId="{95D37FCB-71DF-4A56-989E-B7C89D5810E5}" destId="{157DEAF2-7403-42E4-838A-BB89A46FB771}" srcOrd="3" destOrd="0" presId="urn:microsoft.com/office/officeart/2018/2/layout/IconVerticalSolidList"/>
    <dgm:cxn modelId="{62B9C41B-07BA-463D-A8A8-AD21BA5A97CF}" type="presParOf" srcId="{95D37FCB-71DF-4A56-989E-B7C89D5810E5}" destId="{A17D499B-073F-401E-ACF5-B52B92F54FFC}" srcOrd="4" destOrd="0" presId="urn:microsoft.com/office/officeart/2018/2/layout/IconVerticalSolidList"/>
    <dgm:cxn modelId="{F36DAEDC-87A2-488E-9C73-7A6C27A3DF77}" type="presParOf" srcId="{A17D499B-073F-401E-ACF5-B52B92F54FFC}" destId="{C1ED9471-91B3-4721-9DAF-1F8A8E515340}" srcOrd="0" destOrd="0" presId="urn:microsoft.com/office/officeart/2018/2/layout/IconVerticalSolidList"/>
    <dgm:cxn modelId="{090869DF-A355-4683-A4E3-620FD161B866}" type="presParOf" srcId="{A17D499B-073F-401E-ACF5-B52B92F54FFC}" destId="{D7AF33B8-707C-4758-AB7C-CC1B6ABCB27E}" srcOrd="1" destOrd="0" presId="urn:microsoft.com/office/officeart/2018/2/layout/IconVerticalSolidList"/>
    <dgm:cxn modelId="{804AFC7B-5746-473E-BB36-A14200BFC552}" type="presParOf" srcId="{A17D499B-073F-401E-ACF5-B52B92F54FFC}" destId="{07AA1A19-493E-416D-8990-3F0011BDCB90}" srcOrd="2" destOrd="0" presId="urn:microsoft.com/office/officeart/2018/2/layout/IconVerticalSolidList"/>
    <dgm:cxn modelId="{BEAA36E0-10F2-4238-A5E7-7FF150ABC1E7}" type="presParOf" srcId="{A17D499B-073F-401E-ACF5-B52B92F54FFC}" destId="{F7CF8D29-F314-40E2-9177-F95BB435B31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F0645-1A9A-4959-85CE-A072A9DC5449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800" kern="1200" dirty="0"/>
            <a:t>Channels </a:t>
          </a:r>
        </a:p>
      </dsp:txBody>
      <dsp:txXfrm>
        <a:off x="0" y="39687"/>
        <a:ext cx="3286125" cy="1971675"/>
      </dsp:txXfrm>
    </dsp:sp>
    <dsp:sp modelId="{39603D5E-92C4-4B05-B4DC-7F144B5B5EFC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800" kern="1200"/>
            <a:t>Fan Connect </a:t>
          </a:r>
        </a:p>
      </dsp:txBody>
      <dsp:txXfrm>
        <a:off x="3614737" y="39687"/>
        <a:ext cx="3286125" cy="1971675"/>
      </dsp:txXfrm>
    </dsp:sp>
    <dsp:sp modelId="{E7C1A4EE-387A-417B-B06C-8281D1A1513E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800" kern="1200"/>
            <a:t>Multi-Angle </a:t>
          </a:r>
        </a:p>
      </dsp:txBody>
      <dsp:txXfrm>
        <a:off x="7229475" y="39687"/>
        <a:ext cx="3286125" cy="1971675"/>
      </dsp:txXfrm>
    </dsp:sp>
    <dsp:sp modelId="{C21202ED-A0EB-4ADD-A779-C88B8B648E45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4800" kern="1200" dirty="0"/>
            <a:t>Virtual Couch </a:t>
          </a:r>
        </a:p>
      </dsp:txBody>
      <dsp:txXfrm>
        <a:off x="0" y="2339975"/>
        <a:ext cx="3286125" cy="1971675"/>
      </dsp:txXfrm>
    </dsp:sp>
    <dsp:sp modelId="{D64831D1-9C49-4B8C-97C9-C7C48002DEEF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VIRTUAL NIGHTCLUB</a:t>
          </a:r>
        </a:p>
      </dsp:txBody>
      <dsp:txXfrm>
        <a:off x="3614737" y="2339975"/>
        <a:ext cx="3286125" cy="1971675"/>
      </dsp:txXfrm>
    </dsp:sp>
    <dsp:sp modelId="{3DE26A28-0C8A-4266-9F69-56FDA887CF7A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MULTI-AUDIO</a:t>
          </a:r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7D882-7710-4F5F-8ADA-F8AB86800E87}">
      <dsp:nvSpPr>
        <dsp:cNvPr id="0" name=""/>
        <dsp:cNvSpPr/>
      </dsp:nvSpPr>
      <dsp:spPr>
        <a:xfrm>
          <a:off x="0" y="531"/>
          <a:ext cx="10253031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2B8CB3-1C4C-4108-B9DC-F197777ADF84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18DC24-5BA9-4C6E-8360-70F957A183FA}">
      <dsp:nvSpPr>
        <dsp:cNvPr id="0" name=""/>
        <dsp:cNvSpPr/>
      </dsp:nvSpPr>
      <dsp:spPr>
        <a:xfrm>
          <a:off x="1435590" y="531"/>
          <a:ext cx="881744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One content, many Subscribers</a:t>
          </a:r>
        </a:p>
      </dsp:txBody>
      <dsp:txXfrm>
        <a:off x="1435590" y="531"/>
        <a:ext cx="8817440" cy="1242935"/>
      </dsp:txXfrm>
    </dsp:sp>
    <dsp:sp modelId="{E5FA3421-FD80-4046-93D4-99ADB2DF3EFB}">
      <dsp:nvSpPr>
        <dsp:cNvPr id="0" name=""/>
        <dsp:cNvSpPr/>
      </dsp:nvSpPr>
      <dsp:spPr>
        <a:xfrm>
          <a:off x="0" y="1554201"/>
          <a:ext cx="10253031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6EF751-263D-A040-B040-A6D474AED324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34408A-DC06-8449-9FD3-BBFCD4F13D3F}">
      <dsp:nvSpPr>
        <dsp:cNvPr id="0" name=""/>
        <dsp:cNvSpPr/>
      </dsp:nvSpPr>
      <dsp:spPr>
        <a:xfrm>
          <a:off x="1435590" y="1554201"/>
          <a:ext cx="881744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Real-time Delivery in &lt; 500ms</a:t>
          </a:r>
        </a:p>
      </dsp:txBody>
      <dsp:txXfrm>
        <a:off x="1435590" y="1554201"/>
        <a:ext cx="8817440" cy="1242935"/>
      </dsp:txXfrm>
    </dsp:sp>
    <dsp:sp modelId="{566D539F-DBCD-1D48-BA2F-24A6171A8C74}">
      <dsp:nvSpPr>
        <dsp:cNvPr id="0" name=""/>
        <dsp:cNvSpPr/>
      </dsp:nvSpPr>
      <dsp:spPr>
        <a:xfrm>
          <a:off x="0" y="3107870"/>
          <a:ext cx="10253031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DB89B6-CC5A-4E4B-BD5C-B2A1EA9AEFE3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E1F789-60EB-BD4F-88E0-1D81F5DF00FB}">
      <dsp:nvSpPr>
        <dsp:cNvPr id="0" name=""/>
        <dsp:cNvSpPr/>
      </dsp:nvSpPr>
      <dsp:spPr>
        <a:xfrm>
          <a:off x="1435590" y="3107870"/>
          <a:ext cx="8817440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Audience Synchronized within 100ms</a:t>
          </a:r>
        </a:p>
      </dsp:txBody>
      <dsp:txXfrm>
        <a:off x="1435590" y="3107870"/>
        <a:ext cx="8817440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7D882-7710-4F5F-8ADA-F8AB86800E87}">
      <dsp:nvSpPr>
        <dsp:cNvPr id="0" name=""/>
        <dsp:cNvSpPr/>
      </dsp:nvSpPr>
      <dsp:spPr>
        <a:xfrm>
          <a:off x="0" y="531"/>
          <a:ext cx="1042103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2B8CB3-1C4C-4108-B9DC-F197777ADF84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18DC24-5BA9-4C6E-8360-70F957A183FA}">
      <dsp:nvSpPr>
        <dsp:cNvPr id="0" name=""/>
        <dsp:cNvSpPr/>
      </dsp:nvSpPr>
      <dsp:spPr>
        <a:xfrm>
          <a:off x="1435590" y="531"/>
          <a:ext cx="8985448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Moderated conversation among a couple participants</a:t>
          </a:r>
        </a:p>
      </dsp:txBody>
      <dsp:txXfrm>
        <a:off x="1435590" y="531"/>
        <a:ext cx="8985448" cy="1242935"/>
      </dsp:txXfrm>
    </dsp:sp>
    <dsp:sp modelId="{BBF0F420-02EB-4B66-B204-78DF13FE2336}">
      <dsp:nvSpPr>
        <dsp:cNvPr id="0" name=""/>
        <dsp:cNvSpPr/>
      </dsp:nvSpPr>
      <dsp:spPr>
        <a:xfrm>
          <a:off x="0" y="1554201"/>
          <a:ext cx="1042103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878490-9BE4-45E9-8199-A95C79AA9CE1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1C0B5E-9AF4-407A-8B0F-509378F9D965}">
      <dsp:nvSpPr>
        <dsp:cNvPr id="0" name=""/>
        <dsp:cNvSpPr/>
      </dsp:nvSpPr>
      <dsp:spPr>
        <a:xfrm>
          <a:off x="1435590" y="1554201"/>
          <a:ext cx="8985448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Focused around primary content such as a sporting event</a:t>
          </a:r>
        </a:p>
      </dsp:txBody>
      <dsp:txXfrm>
        <a:off x="1435590" y="1554201"/>
        <a:ext cx="8985448" cy="1242935"/>
      </dsp:txXfrm>
    </dsp:sp>
    <dsp:sp modelId="{1CED8CBA-186C-4D27-BBA7-4206DB74C7B5}">
      <dsp:nvSpPr>
        <dsp:cNvPr id="0" name=""/>
        <dsp:cNvSpPr/>
      </dsp:nvSpPr>
      <dsp:spPr>
        <a:xfrm>
          <a:off x="0" y="3107870"/>
          <a:ext cx="1042103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FAEDA3-E30C-4D3C-BD61-F7839A5B72C5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E155BC-CBDE-4A74-8216-7FBC0371A293}">
      <dsp:nvSpPr>
        <dsp:cNvPr id="0" name=""/>
        <dsp:cNvSpPr/>
      </dsp:nvSpPr>
      <dsp:spPr>
        <a:xfrm>
          <a:off x="1435590" y="3107870"/>
          <a:ext cx="8985448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Resulting conversation broadcast to a large audience in real-time</a:t>
          </a:r>
        </a:p>
      </dsp:txBody>
      <dsp:txXfrm>
        <a:off x="1435590" y="3107870"/>
        <a:ext cx="8985448" cy="1242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7D882-7710-4F5F-8ADA-F8AB86800E87}">
      <dsp:nvSpPr>
        <dsp:cNvPr id="0" name=""/>
        <dsp:cNvSpPr/>
      </dsp:nvSpPr>
      <dsp:spPr>
        <a:xfrm>
          <a:off x="0" y="531"/>
          <a:ext cx="1050924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2B8CB3-1C4C-4108-B9DC-F197777ADF84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18DC24-5BA9-4C6E-8360-70F957A183FA}">
      <dsp:nvSpPr>
        <dsp:cNvPr id="0" name=""/>
        <dsp:cNvSpPr/>
      </dsp:nvSpPr>
      <dsp:spPr>
        <a:xfrm>
          <a:off x="1435590" y="531"/>
          <a:ext cx="907365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Handful of streams to many Subscribers</a:t>
          </a:r>
        </a:p>
      </dsp:txBody>
      <dsp:txXfrm>
        <a:off x="1435590" y="531"/>
        <a:ext cx="9073659" cy="1242935"/>
      </dsp:txXfrm>
    </dsp:sp>
    <dsp:sp modelId="{9234126E-884B-2F47-B1F6-B541128489FE}">
      <dsp:nvSpPr>
        <dsp:cNvPr id="0" name=""/>
        <dsp:cNvSpPr/>
      </dsp:nvSpPr>
      <dsp:spPr>
        <a:xfrm>
          <a:off x="0" y="1554201"/>
          <a:ext cx="1050924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433F66-4F4B-784D-9494-817B18FF39E7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00107E-8013-E148-9706-580B3ABD53B4}">
      <dsp:nvSpPr>
        <dsp:cNvPr id="0" name=""/>
        <dsp:cNvSpPr/>
      </dsp:nvSpPr>
      <dsp:spPr>
        <a:xfrm>
          <a:off x="1435590" y="1554201"/>
          <a:ext cx="907365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Synchronized across streams</a:t>
          </a:r>
        </a:p>
      </dsp:txBody>
      <dsp:txXfrm>
        <a:off x="1435590" y="1554201"/>
        <a:ext cx="9073659" cy="1242935"/>
      </dsp:txXfrm>
    </dsp:sp>
    <dsp:sp modelId="{0EB18ED5-F9F5-8844-8AAD-C7510E28D6E6}">
      <dsp:nvSpPr>
        <dsp:cNvPr id="0" name=""/>
        <dsp:cNvSpPr/>
      </dsp:nvSpPr>
      <dsp:spPr>
        <a:xfrm>
          <a:off x="0" y="3107870"/>
          <a:ext cx="1050924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9882C38-CDE2-F645-AC82-FA799C82B27A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791E77-5673-4D4A-9026-5D580B1896FD}">
      <dsp:nvSpPr>
        <dsp:cNvPr id="0" name=""/>
        <dsp:cNvSpPr/>
      </dsp:nvSpPr>
      <dsp:spPr>
        <a:xfrm>
          <a:off x="1435590" y="3107870"/>
          <a:ext cx="907365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Multi-Angle Replay</a:t>
          </a:r>
        </a:p>
      </dsp:txBody>
      <dsp:txXfrm>
        <a:off x="1435590" y="3107870"/>
        <a:ext cx="9073659" cy="12429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7D882-7710-4F5F-8ADA-F8AB86800E87}">
      <dsp:nvSpPr>
        <dsp:cNvPr id="0" name=""/>
        <dsp:cNvSpPr/>
      </dsp:nvSpPr>
      <dsp:spPr>
        <a:xfrm>
          <a:off x="0" y="707092"/>
          <a:ext cx="10509249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2B8CB3-1C4C-4108-B9DC-F197777ADF84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18DC24-5BA9-4C6E-8360-70F957A183FA}">
      <dsp:nvSpPr>
        <dsp:cNvPr id="0" name=""/>
        <dsp:cNvSpPr/>
      </dsp:nvSpPr>
      <dsp:spPr>
        <a:xfrm>
          <a:off x="1507738" y="707092"/>
          <a:ext cx="900151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Small group of participants conversing in real time about main content simultaneously available to all</a:t>
          </a:r>
        </a:p>
      </dsp:txBody>
      <dsp:txXfrm>
        <a:off x="1507738" y="707092"/>
        <a:ext cx="9001511" cy="1305401"/>
      </dsp:txXfrm>
    </dsp:sp>
    <dsp:sp modelId="{9234126E-884B-2F47-B1F6-B541128489FE}">
      <dsp:nvSpPr>
        <dsp:cNvPr id="0" name=""/>
        <dsp:cNvSpPr/>
      </dsp:nvSpPr>
      <dsp:spPr>
        <a:xfrm>
          <a:off x="0" y="2338844"/>
          <a:ext cx="10509249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433F66-4F4B-784D-9494-817B18FF39E7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00107E-8013-E148-9706-580B3ABD53B4}">
      <dsp:nvSpPr>
        <dsp:cNvPr id="0" name=""/>
        <dsp:cNvSpPr/>
      </dsp:nvSpPr>
      <dsp:spPr>
        <a:xfrm>
          <a:off x="1507738" y="2338844"/>
          <a:ext cx="900151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Like web conferencing, but integrated into other rich content experiences</a:t>
          </a:r>
        </a:p>
      </dsp:txBody>
      <dsp:txXfrm>
        <a:off x="1507738" y="2338844"/>
        <a:ext cx="9001511" cy="13054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7D882-7710-4F5F-8ADA-F8AB86800E87}">
      <dsp:nvSpPr>
        <dsp:cNvPr id="0" name=""/>
        <dsp:cNvSpPr/>
      </dsp:nvSpPr>
      <dsp:spPr>
        <a:xfrm>
          <a:off x="0" y="531"/>
          <a:ext cx="1050924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62B8CB3-1C4C-4108-B9DC-F197777ADF84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18DC24-5BA9-4C6E-8360-70F957A183FA}">
      <dsp:nvSpPr>
        <dsp:cNvPr id="0" name=""/>
        <dsp:cNvSpPr/>
      </dsp:nvSpPr>
      <dsp:spPr>
        <a:xfrm>
          <a:off x="1435590" y="531"/>
          <a:ext cx="907365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Several “Virtual Couch” Rooms watching main content from a Presenter</a:t>
          </a:r>
        </a:p>
      </dsp:txBody>
      <dsp:txXfrm>
        <a:off x="1435590" y="531"/>
        <a:ext cx="9073659" cy="1242935"/>
      </dsp:txXfrm>
    </dsp:sp>
    <dsp:sp modelId="{9234126E-884B-2F47-B1F6-B541128489FE}">
      <dsp:nvSpPr>
        <dsp:cNvPr id="0" name=""/>
        <dsp:cNvSpPr/>
      </dsp:nvSpPr>
      <dsp:spPr>
        <a:xfrm>
          <a:off x="0" y="1554201"/>
          <a:ext cx="1050924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433F66-4F4B-784D-9494-817B18FF39E7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00107E-8013-E148-9706-580B3ABD53B4}">
      <dsp:nvSpPr>
        <dsp:cNvPr id="0" name=""/>
        <dsp:cNvSpPr/>
      </dsp:nvSpPr>
      <dsp:spPr>
        <a:xfrm>
          <a:off x="1435590" y="1554201"/>
          <a:ext cx="907365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Presenter can select a Couch to join and interact with the members of that Room </a:t>
          </a:r>
        </a:p>
      </dsp:txBody>
      <dsp:txXfrm>
        <a:off x="1435590" y="1554201"/>
        <a:ext cx="9073659" cy="1242935"/>
      </dsp:txXfrm>
    </dsp:sp>
    <dsp:sp modelId="{C1ED9471-91B3-4721-9DAF-1F8A8E515340}">
      <dsp:nvSpPr>
        <dsp:cNvPr id="0" name=""/>
        <dsp:cNvSpPr/>
      </dsp:nvSpPr>
      <dsp:spPr>
        <a:xfrm>
          <a:off x="0" y="3107870"/>
          <a:ext cx="10509249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AF33B8-707C-4758-AB7C-CC1B6ABCB27E}">
      <dsp:nvSpPr>
        <dsp:cNvPr id="0" name=""/>
        <dsp:cNvSpPr/>
      </dsp:nvSpPr>
      <dsp:spPr>
        <a:xfrm rot="5400000"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CF8D29-F314-40E2-9177-F95BB435B317}">
      <dsp:nvSpPr>
        <dsp:cNvPr id="0" name=""/>
        <dsp:cNvSpPr/>
      </dsp:nvSpPr>
      <dsp:spPr>
        <a:xfrm>
          <a:off x="1435590" y="3107870"/>
          <a:ext cx="907365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Presenter’s stream is composited with output of selected Couch</a:t>
          </a:r>
        </a:p>
      </dsp:txBody>
      <dsp:txXfrm>
        <a:off x="1435590" y="3107870"/>
        <a:ext cx="907365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4BD9CA-834A-4D2B-9794-DD5CD7B0BF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30D7E-16F7-4110-AC15-A3C70A6F1B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1691F3-38AE-47F2-B884-23520AAEA9A5}" type="datetimeFigureOut">
              <a:rPr lang="en-US"/>
              <a:pPr>
                <a:defRPr/>
              </a:pPr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674F0-7FF5-4DB6-8678-26BB78E30E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92C41-1105-4A2F-8D98-6F6D549704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0D4179-8EFC-4657-BB8C-C6559B296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DD2CC6-EB43-499A-8102-0674850DEF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675171-9EC0-4596-A51C-59638A781B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C942C0-D724-4143-A3DC-F33B8BE10D47}" type="datetimeFigureOut">
              <a:rPr lang="en-US"/>
              <a:pPr>
                <a:defRPr/>
              </a:pPr>
              <a:t>11/4/2020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89B44B4-B16A-4943-9135-7CB70598A2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DD27320-C449-4809-90A1-D866C73AA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847A2-BA8C-41DA-9DF9-9F741BB9CA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64AE7-DA17-45B8-8AB9-BE060E5DD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A86881-2194-495B-B510-309DC06A3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6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ym typeface="Calibri"/>
              </a:rPr>
              <a:t>Add stream box, attach viewers to stream</a:t>
            </a:r>
            <a:br>
              <a:rPr lang="en-US" dirty="0">
                <a:sym typeface="Calibri"/>
              </a:rPr>
            </a:br>
            <a:r>
              <a:rPr lang="en-US" dirty="0">
                <a:sym typeface="Calibri"/>
              </a:rPr>
              <a:t>Add HA version with multiple </a:t>
            </a:r>
            <a:r>
              <a:rPr lang="en-US" dirty="0" err="1">
                <a:sym typeface="Calibri"/>
              </a:rPr>
              <a:t>streamboxes</a:t>
            </a:r>
            <a:r>
              <a:rPr lang="en-US" dirty="0">
                <a:sym typeface="Calibri"/>
              </a:rPr>
              <a:t> (viewer subscribes to stream, not publisher)</a:t>
            </a: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2087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Make look ok.</a:t>
            </a: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5084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377AA-9B51-1944-AE72-3660AE68918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30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Role is room-specific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Should Participant and Moderator also see self?</a:t>
            </a: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44553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377AA-9B51-1944-AE72-3660AE68918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6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3 subscribers, one person in the middle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Each angle is only related to other angles by naming convention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Use mobile screen instead of or in addition to tv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Make mobile screen bigger</a:t>
            </a: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9958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377AA-9B51-1944-AE72-3660AE68918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168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114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Presenter can move from couch to couch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Everyone else can see presenter, but presenter can choose which room to connect to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Publisher’s feed is still visible from channel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Celebrity joins your “table”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Channel’s stream gets composited with output of selected Room (similar to picture in picture), need all streams from room output to that compositor (grid?) and then </a:t>
            </a:r>
            <a:r>
              <a:rPr lang="en-US" dirty="0" err="1"/>
              <a:t>PiP</a:t>
            </a:r>
            <a:r>
              <a:rPr lang="en-US" dirty="0"/>
              <a:t> in main channel.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377AA-9B51-1944-AE72-3660AE68918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746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Publisher is also audience in room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Presenter can move from couch to couch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Everyone else can see presenter, but presenter can choose which room to connect to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Publisher’s feed is still visible from channel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Celebrity joins your “table”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Channel’s stream gets composited with output of selected Room (similar to picture in picture), need all streams from room output to that compositor (grid?) and then </a:t>
            </a:r>
            <a:r>
              <a:rPr lang="en-US" dirty="0" err="1"/>
              <a:t>PiP</a:t>
            </a:r>
            <a:r>
              <a:rPr lang="en-US" dirty="0"/>
              <a:t> in main channel.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Add example screens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783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we minimize the use of “viewer” in the code?</a:t>
            </a:r>
          </a:p>
          <a:p>
            <a:r>
              <a:rPr lang="en-US" dirty="0"/>
              <a:t>Can we change the one place in documentation/code where “Viewer” is used to “Subscriber”?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62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Architecture TBD, one video with multiple audios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41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bar for CMAF (5-8 seconds)</a:t>
            </a:r>
          </a:p>
          <a:p>
            <a:r>
              <a:rPr lang="en-US" dirty="0"/>
              <a:t>Add time values on x axis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846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audience interactivity which requires synch. Maybe harvest sync slide after this. Also, drift (delta between closest and furthest users) in normal streaming – HLS drift into past, server allows request to be anything in the past</a:t>
            </a:r>
          </a:p>
          <a:p>
            <a:r>
              <a:rPr lang="en-US" dirty="0"/>
              <a:t>How to represent drift showing where users could be with drift (DASH/HLS up to 60 seconds of drift) – fuzziness at end of bar</a:t>
            </a:r>
          </a:p>
          <a:p>
            <a:r>
              <a:rPr lang="en-US" dirty="0"/>
              <a:t>LL dash/</a:t>
            </a:r>
            <a:r>
              <a:rPr lang="en-US" dirty="0" err="1"/>
              <a:t>hls</a:t>
            </a:r>
            <a:r>
              <a:rPr lang="en-US" dirty="0"/>
              <a:t> s/b 10-12 seconds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from bottom s/b 30 seconds</a:t>
            </a:r>
          </a:p>
          <a:p>
            <a:r>
              <a:rPr lang="en-US" dirty="0"/>
              <a:t>Remove 3</a:t>
            </a:r>
            <a:r>
              <a:rPr lang="en-US" baseline="30000" dirty="0"/>
              <a:t>rd</a:t>
            </a:r>
            <a:r>
              <a:rPr lang="en-US" dirty="0"/>
              <a:t> party overlays stuff since varies wildly and don’t add value</a:t>
            </a:r>
          </a:p>
          <a:p>
            <a:r>
              <a:rPr lang="en-US" dirty="0"/>
              <a:t>“production” happens before all this, assume connected to camera output</a:t>
            </a:r>
          </a:p>
          <a:p>
            <a:r>
              <a:rPr lang="en-US" dirty="0"/>
              <a:t>Need to ask Martin what meant by user-generated content</a:t>
            </a:r>
          </a:p>
          <a:p>
            <a:r>
              <a:rPr lang="en-US" dirty="0"/>
              <a:t>Standard HLS/DASH, TV broadcast, typical latency lines (similar to </a:t>
            </a:r>
            <a:r>
              <a:rPr lang="en-US" dirty="0" err="1"/>
              <a:t>Wowza</a:t>
            </a:r>
            <a:r>
              <a:rPr lang="en-US" dirty="0"/>
              <a:t> chart)? And standard drifts</a:t>
            </a:r>
          </a:p>
          <a:p>
            <a:r>
              <a:rPr lang="en-US" dirty="0"/>
              <a:t>Add CMAF </a:t>
            </a:r>
          </a:p>
          <a:p>
            <a:r>
              <a:rPr lang="en-US" dirty="0"/>
              <a:t>Live streaming 10-30 or 60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74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987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Not compatible with HA</a:t>
            </a: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0023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Technically possible but no one does this</a:t>
            </a: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20058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Possible, but no HA for presenter’s main stream</a:t>
            </a: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4537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Possible, but no HA for presenter’s main stream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3921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Audience prevented from publishing?</a:t>
            </a:r>
          </a:p>
          <a:p>
            <a:r>
              <a:rPr lang="en-US" dirty="0"/>
              <a:t>Is Presenter prevented from subscribing?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1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Define CLI somewhere, one stream per CLI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38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27666da0f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527666da0f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4" name="Google Shape;94;g527666da0f_0_1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7225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there enforcement on channel contents? Channel can do anything a room can do, but you shouldn’t.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35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there enforcement on channel contents? Channel can do anything a room can do, but you shouldn’t.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846A8-690A-EA4F-9973-D8BA29C55A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72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377AA-9B51-1944-AE72-3660AE6891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18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377AA-9B51-1944-AE72-3660AE6891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3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rotWithShape="1">
          <a:gsLst>
            <a:gs pos="0">
              <a:srgbClr val="FFFFFF"/>
            </a:gs>
            <a:gs pos="50000">
              <a:srgbClr val="FBFBFB"/>
            </a:gs>
            <a:gs pos="100000">
              <a:srgbClr val="D0D0D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9FB3EBF0-A433-492E-88CD-2CFDA0A62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3B3728E-99EE-4AAB-88A4-6DFF54D8CD40}"/>
              </a:ext>
            </a:extLst>
          </p:cNvPr>
          <p:cNvSpPr txBox="1">
            <a:spLocks/>
          </p:cNvSpPr>
          <p:nvPr/>
        </p:nvSpPr>
        <p:spPr>
          <a:xfrm>
            <a:off x="844550" y="2714625"/>
            <a:ext cx="10515600" cy="214788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 baseline="0">
                <a:solidFill>
                  <a:schemeClr val="tx1"/>
                </a:solidFill>
                <a:latin typeface="Hiragino Kaku Gothic StdN W8" charset="-128"/>
                <a:ea typeface="Hiragino Kaku Gothic StdN W8" charset="-128"/>
                <a:cs typeface="Hiragino Kaku Gothic StdN W8" charset="-128"/>
              </a:defRPr>
            </a:lvl1pPr>
          </a:lstStyle>
          <a:p>
            <a:pPr fontAlgn="auto">
              <a:lnSpc>
                <a:spcPts val="8600"/>
              </a:lnSpc>
              <a:spcAft>
                <a:spcPts val="0"/>
              </a:spcAft>
              <a:defRPr/>
            </a:pPr>
            <a:r>
              <a:rPr lang="en-US" sz="800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Click to edit Master title style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45102" y="1930400"/>
            <a:ext cx="10515600" cy="551543"/>
          </a:xfrm>
          <a:prstGeom prst="rect">
            <a:avLst/>
          </a:prstGeom>
        </p:spPr>
        <p:txBody>
          <a:bodyPr anchor="b"/>
          <a:lstStyle>
            <a:lvl1pPr algn="l">
              <a:defRPr sz="3000" b="1" baseline="0">
                <a:latin typeface="Hiragino Kaku Gothic Std W8" panose="020B0800000000000000" pitchFamily="34" charset="-128"/>
                <a:ea typeface="Hiragino Kaku Gothic Std W8" panose="020B0800000000000000" pitchFamily="34" charset="-128"/>
                <a:cs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755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452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7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" y="1775460"/>
            <a:ext cx="7296912" cy="2883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5"/>
            <a:ext cx="12192000" cy="6858000"/>
          </a:xfrm>
          <a:prstGeom prst="rect">
            <a:avLst/>
          </a:prstGeom>
        </p:spPr>
      </p:pic>
      <p:sp>
        <p:nvSpPr>
          <p:cNvPr id="14" name="Google Shape;81;p13"/>
          <p:cNvSpPr txBox="1"/>
          <p:nvPr userDrawn="1"/>
        </p:nvSpPr>
        <p:spPr>
          <a:xfrm>
            <a:off x="1524000" y="6475555"/>
            <a:ext cx="9144000" cy="1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Clr>
                <a:srgbClr val="A5A5A5"/>
              </a:buClr>
              <a:buSzPts val="600"/>
            </a:pPr>
            <a:r>
              <a:rPr lang="en-US" sz="800" dirty="0">
                <a:solidFill>
                  <a:srgbClr val="A5A5A5"/>
                </a:solidFill>
                <a:ea typeface="Calibri"/>
                <a:cs typeface="Calibri"/>
                <a:sym typeface="Calibri"/>
              </a:rPr>
              <a:t>Phenix Confidential &amp; Proprietary 2020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7963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82A67F-8F2C-4225-9337-CDE99B2F78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1850" y="481914"/>
            <a:ext cx="10515600" cy="904875"/>
          </a:xfrm>
          <a:prstGeom prst="rect">
            <a:avLst/>
          </a:prstGeom>
        </p:spPr>
        <p:txBody>
          <a:bodyPr anchor="b"/>
          <a:lstStyle>
            <a:lvl1pPr>
              <a:defRPr lang="en-US" sz="4800" b="1" spc="-100" baseline="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Google Shape;81;p13"/>
          <p:cNvSpPr txBox="1"/>
          <p:nvPr userDrawn="1"/>
        </p:nvSpPr>
        <p:spPr>
          <a:xfrm>
            <a:off x="1517650" y="6475555"/>
            <a:ext cx="9144000" cy="1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buClr>
                <a:srgbClr val="A5A5A5"/>
              </a:buClr>
              <a:buSzPts val="600"/>
            </a:pPr>
            <a:r>
              <a:rPr lang="en-US" sz="800" dirty="0">
                <a:solidFill>
                  <a:srgbClr val="A5A5A5"/>
                </a:solidFill>
                <a:ea typeface="Calibri"/>
                <a:cs typeface="Calibri"/>
                <a:sym typeface="Calibri"/>
              </a:rPr>
              <a:t>Phenix Confidential &amp; Proprietary 2020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998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5937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1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57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34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595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870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96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58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07799D5D-2803-41C7-95BE-D5D87AC1E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1221DED-EA2D-438B-8252-5BAF671270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5A79E5F-810D-412C-8838-01318A61E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3" name="Google Shape;81;p13">
            <a:extLst>
              <a:ext uri="{FF2B5EF4-FFF2-40B4-BE49-F238E27FC236}">
                <a16:creationId xmlns:a16="http://schemas.microsoft.com/office/drawing/2014/main" id="{B66791F8-C8CA-4A99-83A1-46C7F3B06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475413"/>
            <a:ext cx="9144000" cy="1603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>
              <a:defRPr>
                <a:solidFill>
                  <a:schemeClr val="tx1"/>
                </a:solidFill>
                <a:latin typeface="Acumin Pro"/>
              </a:defRPr>
            </a:lvl1pPr>
            <a:lvl2pPr marL="742950" indent="-285750">
              <a:defRPr>
                <a:solidFill>
                  <a:schemeClr val="tx1"/>
                </a:solidFill>
                <a:latin typeface="Acumin Pro"/>
              </a:defRPr>
            </a:lvl2pPr>
            <a:lvl3pPr marL="1143000" indent="-228600">
              <a:defRPr>
                <a:solidFill>
                  <a:schemeClr val="tx1"/>
                </a:solidFill>
                <a:latin typeface="Acumin Pro"/>
              </a:defRPr>
            </a:lvl3pPr>
            <a:lvl4pPr marL="1600200" indent="-228600">
              <a:defRPr>
                <a:solidFill>
                  <a:schemeClr val="tx1"/>
                </a:solidFill>
                <a:latin typeface="Acumin Pro"/>
              </a:defRPr>
            </a:lvl4pPr>
            <a:lvl5pPr marL="2057400" indent="-228600">
              <a:defRPr>
                <a:solidFill>
                  <a:schemeClr val="tx1"/>
                </a:solidFill>
                <a:latin typeface="Acumin Pro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cumin Pro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cumin Pro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cumin Pro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cumin Pro"/>
              </a:defRPr>
            </a:lvl9pPr>
          </a:lstStyle>
          <a:p>
            <a:pPr algn="ctr" eaLnBrk="1" hangingPunct="1">
              <a:buClr>
                <a:srgbClr val="A5A5A5"/>
              </a:buClr>
              <a:buSzPts val="600"/>
              <a:defRPr/>
            </a:pPr>
            <a:r>
              <a:rPr lang="en-US" altLang="en-US" sz="800">
                <a:solidFill>
                  <a:srgbClr val="A5A5A5"/>
                </a:solidFill>
                <a:cs typeface="Calibri" panose="020F0502020204030204" pitchFamily="34" charset="0"/>
                <a:sym typeface="Calibri" panose="020F0502020204030204" pitchFamily="34" charset="0"/>
              </a:rPr>
              <a:t>Phenix Confidential &amp; Proprietary 2020</a:t>
            </a:r>
            <a:endParaRPr lang="en-US" altLang="en-US" sz="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030" name="Picture 11">
            <a:extLst>
              <a:ext uri="{FF2B5EF4-FFF2-40B4-BE49-F238E27FC236}">
                <a16:creationId xmlns:a16="http://schemas.microsoft.com/office/drawing/2014/main" id="{758E3044-4E04-4053-9A65-B2B3D1804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22141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7" r:id="rId11"/>
    <p:sldLayoutId id="214748369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Hiragino Kaku Gothic Std W8" panose="020B0800000000000000" pitchFamily="34" charset="-128"/>
          <a:ea typeface="Hiragino Kaku Gothic Std W8" panose="020B0800000000000000" pitchFamily="34" charset="-128"/>
          <a:cs typeface="Hiragino Kaku Gothic Std W8" panose="020B0800000000000000" pitchFamily="34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iragino Kaku Gothic StdN W8"/>
          <a:ea typeface="Hiragino Kaku Gothic StdN W8"/>
          <a:cs typeface="Hiragino Kaku Gothic StdN W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iragino Kaku Gothic StdN W8"/>
          <a:ea typeface="Hiragino Kaku Gothic StdN W8"/>
          <a:cs typeface="Hiragino Kaku Gothic StdN W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iragino Kaku Gothic StdN W8"/>
          <a:ea typeface="Hiragino Kaku Gothic StdN W8"/>
          <a:cs typeface="Hiragino Kaku Gothic StdN W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iragino Kaku Gothic StdN W8"/>
          <a:ea typeface="Hiragino Kaku Gothic StdN W8"/>
          <a:cs typeface="Hiragino Kaku Gothic StdN W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iragino Kaku Gothic StdN W8"/>
          <a:ea typeface="Hiragino Kaku Gothic StdN W8"/>
          <a:cs typeface="Hiragino Kaku Gothic StdN W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iragino Kaku Gothic StdN W8"/>
          <a:ea typeface="Hiragino Kaku Gothic StdN W8"/>
          <a:cs typeface="Hiragino Kaku Gothic StdN W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iragino Kaku Gothic StdN W8"/>
          <a:ea typeface="Hiragino Kaku Gothic StdN W8"/>
          <a:cs typeface="Hiragino Kaku Gothic StdN W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Hiragino Kaku Gothic StdN W8"/>
          <a:ea typeface="Hiragino Kaku Gothic StdN W8"/>
          <a:cs typeface="Hiragino Kaku Gothic StdN W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png"/><Relationship Id="rId4" Type="http://schemas.openxmlformats.org/officeDocument/2006/relationships/image" Target="../media/image2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51.svg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50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49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svg"/><Relationship Id="rId5" Type="http://schemas.openxmlformats.org/officeDocument/2006/relationships/image" Target="../media/image52.png"/><Relationship Id="rId4" Type="http://schemas.openxmlformats.org/officeDocument/2006/relationships/image" Target="../media/image23.sv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236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71FF129-FD19-3543-AB38-8D5DB083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 Case: Channels</a:t>
            </a: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B8EB1B1A-6A36-4D1B-84C1-3893A7765054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940105" y="1770540"/>
          <a:ext cx="1025303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70818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D5BB0955-F589-4C85-BE9A-2ED0DB1705E4}"/>
              </a:ext>
            </a:extLst>
          </p:cNvPr>
          <p:cNvGrpSpPr/>
          <p:nvPr/>
        </p:nvGrpSpPr>
        <p:grpSpPr>
          <a:xfrm>
            <a:off x="2737862" y="3318517"/>
            <a:ext cx="1569732" cy="1376493"/>
            <a:chOff x="1168736" y="1443605"/>
            <a:chExt cx="1177299" cy="712856"/>
          </a:xfrm>
        </p:grpSpPr>
        <p:sp>
          <p:nvSpPr>
            <p:cNvPr id="19" name="Rounded Rectangle 8">
              <a:extLst>
                <a:ext uri="{FF2B5EF4-FFF2-40B4-BE49-F238E27FC236}">
                  <a16:creationId xmlns:a16="http://schemas.microsoft.com/office/drawing/2014/main" id="{7E029071-0DCB-4300-B54B-0BA69E75A072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EB25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21" name="Rounded Rectangle 8">
              <a:extLst>
                <a:ext uri="{FF2B5EF4-FFF2-40B4-BE49-F238E27FC236}">
                  <a16:creationId xmlns:a16="http://schemas.microsoft.com/office/drawing/2014/main" id="{115E5D51-144D-4846-819B-C01D7A3A8383}"/>
                </a:ext>
              </a:extLst>
            </p:cNvPr>
            <p:cNvSpPr/>
            <p:nvPr/>
          </p:nvSpPr>
          <p:spPr>
            <a:xfrm>
              <a:off x="1437338" y="1873335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Single-Stream Channel Architecture</a:t>
            </a:r>
            <a:br>
              <a:rPr lang="en-US" dirty="0">
                <a:sym typeface="Calibri"/>
              </a:rPr>
            </a:br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FBC2BBE-B579-ED49-96AC-27D80B8641C6}"/>
              </a:ext>
            </a:extLst>
          </p:cNvPr>
          <p:cNvCxnSpPr>
            <a:cxnSpLocks/>
            <a:stCxn id="49" idx="1"/>
            <a:endCxn id="21" idx="3"/>
          </p:cNvCxnSpPr>
          <p:nvPr/>
        </p:nvCxnSpPr>
        <p:spPr>
          <a:xfrm flipH="1">
            <a:off x="3949457" y="3065390"/>
            <a:ext cx="4427640" cy="1230706"/>
          </a:xfrm>
          <a:prstGeom prst="line">
            <a:avLst/>
          </a:prstGeom>
          <a:ln w="25400">
            <a:solidFill>
              <a:srgbClr val="EB257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4ADC3A2-CF09-4844-A901-107AAC76B103}"/>
              </a:ext>
            </a:extLst>
          </p:cNvPr>
          <p:cNvCxnSpPr>
            <a:cxnSpLocks/>
            <a:stCxn id="23" idx="1"/>
            <a:endCxn id="21" idx="3"/>
          </p:cNvCxnSpPr>
          <p:nvPr/>
        </p:nvCxnSpPr>
        <p:spPr>
          <a:xfrm flipH="1" flipV="1">
            <a:off x="3949457" y="4296096"/>
            <a:ext cx="4403472" cy="1269358"/>
          </a:xfrm>
          <a:prstGeom prst="line">
            <a:avLst/>
          </a:prstGeom>
          <a:ln w="25400">
            <a:solidFill>
              <a:srgbClr val="EB257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8">
            <a:extLst>
              <a:ext uri="{FF2B5EF4-FFF2-40B4-BE49-F238E27FC236}">
                <a16:creationId xmlns:a16="http://schemas.microsoft.com/office/drawing/2014/main" id="{8BE2126D-AB4B-4ACA-B15A-2ADA8EFC0551}"/>
              </a:ext>
            </a:extLst>
          </p:cNvPr>
          <p:cNvSpPr/>
          <p:nvPr/>
        </p:nvSpPr>
        <p:spPr>
          <a:xfrm>
            <a:off x="8377097" y="2760957"/>
            <a:ext cx="1788598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62" name="Rounded Rectangle 8">
            <a:extLst>
              <a:ext uri="{FF2B5EF4-FFF2-40B4-BE49-F238E27FC236}">
                <a16:creationId xmlns:a16="http://schemas.microsoft.com/office/drawing/2014/main" id="{81C224FD-1936-41A3-B9A8-29C5F0FB83AC}"/>
              </a:ext>
            </a:extLst>
          </p:cNvPr>
          <p:cNvSpPr/>
          <p:nvPr/>
        </p:nvSpPr>
        <p:spPr>
          <a:xfrm>
            <a:off x="8352929" y="3578241"/>
            <a:ext cx="1788598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63" name="Rounded Rectangle 8">
            <a:extLst>
              <a:ext uri="{FF2B5EF4-FFF2-40B4-BE49-F238E27FC236}">
                <a16:creationId xmlns:a16="http://schemas.microsoft.com/office/drawing/2014/main" id="{A43AC0E0-3D3F-4865-AA49-F09158ED3E41}"/>
              </a:ext>
            </a:extLst>
          </p:cNvPr>
          <p:cNvSpPr/>
          <p:nvPr/>
        </p:nvSpPr>
        <p:spPr>
          <a:xfrm>
            <a:off x="8352929" y="4390577"/>
            <a:ext cx="1788598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Subscriber (Audience)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E74E55E-2AE1-475C-9FAB-861B06B86602}"/>
              </a:ext>
            </a:extLst>
          </p:cNvPr>
          <p:cNvCxnSpPr>
            <a:cxnSpLocks/>
            <a:stCxn id="63" idx="1"/>
            <a:endCxn id="21" idx="3"/>
          </p:cNvCxnSpPr>
          <p:nvPr/>
        </p:nvCxnSpPr>
        <p:spPr>
          <a:xfrm flipH="1" flipV="1">
            <a:off x="3949457" y="4296096"/>
            <a:ext cx="4403472" cy="398914"/>
          </a:xfrm>
          <a:prstGeom prst="line">
            <a:avLst/>
          </a:prstGeom>
          <a:ln w="25400">
            <a:solidFill>
              <a:srgbClr val="EB257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C8F07A7-4B69-4489-8E68-640494003D82}"/>
              </a:ext>
            </a:extLst>
          </p:cNvPr>
          <p:cNvCxnSpPr>
            <a:cxnSpLocks/>
            <a:stCxn id="62" idx="1"/>
            <a:endCxn id="21" idx="3"/>
          </p:cNvCxnSpPr>
          <p:nvPr/>
        </p:nvCxnSpPr>
        <p:spPr>
          <a:xfrm flipH="1">
            <a:off x="3949457" y="3882674"/>
            <a:ext cx="4403472" cy="413422"/>
          </a:xfrm>
          <a:prstGeom prst="line">
            <a:avLst/>
          </a:prstGeom>
          <a:ln w="25400">
            <a:solidFill>
              <a:srgbClr val="EB257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8">
            <a:extLst>
              <a:ext uri="{FF2B5EF4-FFF2-40B4-BE49-F238E27FC236}">
                <a16:creationId xmlns:a16="http://schemas.microsoft.com/office/drawing/2014/main" id="{C3442C05-E5B3-4DDA-BDDC-C3F0805DBAEC}"/>
              </a:ext>
            </a:extLst>
          </p:cNvPr>
          <p:cNvSpPr/>
          <p:nvPr/>
        </p:nvSpPr>
        <p:spPr>
          <a:xfrm>
            <a:off x="8352929" y="5261021"/>
            <a:ext cx="1788598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2992942-84EF-46EE-943A-B1CEF7A21050}"/>
              </a:ext>
            </a:extLst>
          </p:cNvPr>
          <p:cNvSpPr/>
          <p:nvPr/>
        </p:nvSpPr>
        <p:spPr>
          <a:xfrm>
            <a:off x="1871904" y="2199893"/>
            <a:ext cx="9969115" cy="4232444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84048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Channel</a:t>
            </a:r>
          </a:p>
        </p:txBody>
      </p:sp>
    </p:spTree>
    <p:extLst>
      <p:ext uri="{BB962C8B-B14F-4D97-AF65-F5344CB8AC3E}">
        <p14:creationId xmlns:p14="http://schemas.microsoft.com/office/powerpoint/2010/main" val="325889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DCE504EB-C3D7-4983-AE90-01C5E37BFBB4}"/>
              </a:ext>
            </a:extLst>
          </p:cNvPr>
          <p:cNvGrpSpPr/>
          <p:nvPr/>
        </p:nvGrpSpPr>
        <p:grpSpPr>
          <a:xfrm>
            <a:off x="3003161" y="4374159"/>
            <a:ext cx="1569732" cy="1250565"/>
            <a:chOff x="1168736" y="1443605"/>
            <a:chExt cx="1177299" cy="487498"/>
          </a:xfrm>
        </p:grpSpPr>
        <p:sp>
          <p:nvSpPr>
            <p:cNvPr id="30" name="Rounded Rectangle 8">
              <a:extLst>
                <a:ext uri="{FF2B5EF4-FFF2-40B4-BE49-F238E27FC236}">
                  <a16:creationId xmlns:a16="http://schemas.microsoft.com/office/drawing/2014/main" id="{F4181E63-F1ED-4357-AA29-1D99FCFC3CFD}"/>
                </a:ext>
              </a:extLst>
            </p:cNvPr>
            <p:cNvSpPr/>
            <p:nvPr/>
          </p:nvSpPr>
          <p:spPr>
            <a:xfrm>
              <a:off x="1168736" y="1443605"/>
              <a:ext cx="1177299" cy="48749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D433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31" name="Rounded Rectangle 8">
              <a:extLst>
                <a:ext uri="{FF2B5EF4-FFF2-40B4-BE49-F238E27FC236}">
                  <a16:creationId xmlns:a16="http://schemas.microsoft.com/office/drawing/2014/main" id="{FADC69CF-B717-40A1-82BA-0FFE3C1B99F1}"/>
                </a:ext>
              </a:extLst>
            </p:cNvPr>
            <p:cNvSpPr/>
            <p:nvPr/>
          </p:nvSpPr>
          <p:spPr>
            <a:xfrm>
              <a:off x="1437337" y="1727081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5BB0955-F589-4C85-BE9A-2ED0DB1705E4}"/>
              </a:ext>
            </a:extLst>
          </p:cNvPr>
          <p:cNvGrpSpPr/>
          <p:nvPr/>
        </p:nvGrpSpPr>
        <p:grpSpPr>
          <a:xfrm>
            <a:off x="3003163" y="2986527"/>
            <a:ext cx="1569732" cy="1250565"/>
            <a:chOff x="1168736" y="1443605"/>
            <a:chExt cx="1177299" cy="487498"/>
          </a:xfrm>
        </p:grpSpPr>
        <p:sp>
          <p:nvSpPr>
            <p:cNvPr id="19" name="Rounded Rectangle 8">
              <a:extLst>
                <a:ext uri="{FF2B5EF4-FFF2-40B4-BE49-F238E27FC236}">
                  <a16:creationId xmlns:a16="http://schemas.microsoft.com/office/drawing/2014/main" id="{7E029071-0DCB-4300-B54B-0BA69E75A072}"/>
                </a:ext>
              </a:extLst>
            </p:cNvPr>
            <p:cNvSpPr/>
            <p:nvPr/>
          </p:nvSpPr>
          <p:spPr>
            <a:xfrm>
              <a:off x="1168736" y="1443605"/>
              <a:ext cx="1177299" cy="487498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D433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21" name="Rounded Rectangle 8">
              <a:extLst>
                <a:ext uri="{FF2B5EF4-FFF2-40B4-BE49-F238E27FC236}">
                  <a16:creationId xmlns:a16="http://schemas.microsoft.com/office/drawing/2014/main" id="{115E5D51-144D-4846-819B-C01D7A3A8383}"/>
                </a:ext>
              </a:extLst>
            </p:cNvPr>
            <p:cNvSpPr/>
            <p:nvPr/>
          </p:nvSpPr>
          <p:spPr>
            <a:xfrm>
              <a:off x="1437337" y="1727081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High-Availability Channel Architecture</a:t>
            </a:r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FBC2BBE-B579-ED49-96AC-27D80B8641C6}"/>
              </a:ext>
            </a:extLst>
          </p:cNvPr>
          <p:cNvCxnSpPr>
            <a:cxnSpLocks/>
            <a:stCxn id="49" idx="1"/>
            <a:endCxn id="21" idx="3"/>
          </p:cNvCxnSpPr>
          <p:nvPr/>
        </p:nvCxnSpPr>
        <p:spPr>
          <a:xfrm flipH="1">
            <a:off x="4214757" y="3065390"/>
            <a:ext cx="4162340" cy="844668"/>
          </a:xfrm>
          <a:prstGeom prst="line">
            <a:avLst/>
          </a:prstGeom>
          <a:ln w="25400">
            <a:solidFill>
              <a:srgbClr val="EB257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4ADC3A2-CF09-4844-A901-107AAC76B103}"/>
              </a:ext>
            </a:extLst>
          </p:cNvPr>
          <p:cNvCxnSpPr>
            <a:cxnSpLocks/>
            <a:stCxn id="23" idx="1"/>
            <a:endCxn id="31" idx="3"/>
          </p:cNvCxnSpPr>
          <p:nvPr/>
        </p:nvCxnSpPr>
        <p:spPr>
          <a:xfrm flipH="1" flipV="1">
            <a:off x="4214755" y="5297690"/>
            <a:ext cx="4138174" cy="267764"/>
          </a:xfrm>
          <a:prstGeom prst="line">
            <a:avLst/>
          </a:prstGeom>
          <a:ln w="25400">
            <a:solidFill>
              <a:srgbClr val="EB257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8">
            <a:extLst>
              <a:ext uri="{FF2B5EF4-FFF2-40B4-BE49-F238E27FC236}">
                <a16:creationId xmlns:a16="http://schemas.microsoft.com/office/drawing/2014/main" id="{8BE2126D-AB4B-4ACA-B15A-2ADA8EFC0551}"/>
              </a:ext>
            </a:extLst>
          </p:cNvPr>
          <p:cNvSpPr/>
          <p:nvPr/>
        </p:nvSpPr>
        <p:spPr>
          <a:xfrm>
            <a:off x="8377097" y="2760957"/>
            <a:ext cx="1788598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62" name="Rounded Rectangle 8">
            <a:extLst>
              <a:ext uri="{FF2B5EF4-FFF2-40B4-BE49-F238E27FC236}">
                <a16:creationId xmlns:a16="http://schemas.microsoft.com/office/drawing/2014/main" id="{81C224FD-1936-41A3-B9A8-29C5F0FB83AC}"/>
              </a:ext>
            </a:extLst>
          </p:cNvPr>
          <p:cNvSpPr/>
          <p:nvPr/>
        </p:nvSpPr>
        <p:spPr>
          <a:xfrm>
            <a:off x="8352929" y="3578241"/>
            <a:ext cx="1788598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63" name="Rounded Rectangle 8">
            <a:extLst>
              <a:ext uri="{FF2B5EF4-FFF2-40B4-BE49-F238E27FC236}">
                <a16:creationId xmlns:a16="http://schemas.microsoft.com/office/drawing/2014/main" id="{A43AC0E0-3D3F-4865-AA49-F09158ED3E41}"/>
              </a:ext>
            </a:extLst>
          </p:cNvPr>
          <p:cNvSpPr/>
          <p:nvPr/>
        </p:nvSpPr>
        <p:spPr>
          <a:xfrm>
            <a:off x="8352929" y="4390577"/>
            <a:ext cx="1788598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Subscriber (Audience)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E74E55E-2AE1-475C-9FAB-861B06B86602}"/>
              </a:ext>
            </a:extLst>
          </p:cNvPr>
          <p:cNvCxnSpPr>
            <a:cxnSpLocks/>
            <a:stCxn id="63" idx="1"/>
            <a:endCxn id="31" idx="3"/>
          </p:cNvCxnSpPr>
          <p:nvPr/>
        </p:nvCxnSpPr>
        <p:spPr>
          <a:xfrm flipH="1">
            <a:off x="4214755" y="4695010"/>
            <a:ext cx="4138174" cy="602680"/>
          </a:xfrm>
          <a:prstGeom prst="line">
            <a:avLst/>
          </a:prstGeom>
          <a:ln w="25400">
            <a:solidFill>
              <a:srgbClr val="EB257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C8F07A7-4B69-4489-8E68-640494003D82}"/>
              </a:ext>
            </a:extLst>
          </p:cNvPr>
          <p:cNvCxnSpPr>
            <a:cxnSpLocks/>
            <a:stCxn id="62" idx="1"/>
            <a:endCxn id="21" idx="3"/>
          </p:cNvCxnSpPr>
          <p:nvPr/>
        </p:nvCxnSpPr>
        <p:spPr>
          <a:xfrm flipH="1">
            <a:off x="4214757" y="3882674"/>
            <a:ext cx="4138172" cy="27384"/>
          </a:xfrm>
          <a:prstGeom prst="line">
            <a:avLst/>
          </a:prstGeom>
          <a:ln w="25400">
            <a:solidFill>
              <a:srgbClr val="EB257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8">
            <a:extLst>
              <a:ext uri="{FF2B5EF4-FFF2-40B4-BE49-F238E27FC236}">
                <a16:creationId xmlns:a16="http://schemas.microsoft.com/office/drawing/2014/main" id="{C3442C05-E5B3-4DDA-BDDC-C3F0805DBAEC}"/>
              </a:ext>
            </a:extLst>
          </p:cNvPr>
          <p:cNvSpPr/>
          <p:nvPr/>
        </p:nvSpPr>
        <p:spPr>
          <a:xfrm>
            <a:off x="8352929" y="5261021"/>
            <a:ext cx="1788598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2992942-84EF-46EE-943A-B1CEF7A21050}"/>
              </a:ext>
            </a:extLst>
          </p:cNvPr>
          <p:cNvSpPr/>
          <p:nvPr/>
        </p:nvSpPr>
        <p:spPr>
          <a:xfrm>
            <a:off x="1871904" y="2199893"/>
            <a:ext cx="9969115" cy="4232444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84048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Channel</a:t>
            </a:r>
          </a:p>
        </p:txBody>
      </p:sp>
    </p:spTree>
    <p:extLst>
      <p:ext uri="{BB962C8B-B14F-4D97-AF65-F5344CB8AC3E}">
        <p14:creationId xmlns:p14="http://schemas.microsoft.com/office/powerpoint/2010/main" val="175466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B8EB1B1A-6A36-4D1B-84C1-3893A776505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199" y="1825625"/>
          <a:ext cx="1042103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71FF129-FD19-3543-AB38-8D5DB083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 Case: Fan Connect</a:t>
            </a:r>
          </a:p>
        </p:txBody>
      </p:sp>
    </p:spTree>
    <p:extLst>
      <p:ext uri="{BB962C8B-B14F-4D97-AF65-F5344CB8AC3E}">
        <p14:creationId xmlns:p14="http://schemas.microsoft.com/office/powerpoint/2010/main" val="397862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8FA9E20-FCCA-4DD4-AA42-7E98799438C3}"/>
              </a:ext>
            </a:extLst>
          </p:cNvPr>
          <p:cNvGrpSpPr/>
          <p:nvPr/>
        </p:nvGrpSpPr>
        <p:grpSpPr>
          <a:xfrm>
            <a:off x="9503633" y="3966506"/>
            <a:ext cx="1762011" cy="1376493"/>
            <a:chOff x="1168736" y="1443605"/>
            <a:chExt cx="1177299" cy="712856"/>
          </a:xfrm>
        </p:grpSpPr>
        <p:sp>
          <p:nvSpPr>
            <p:cNvPr id="37" name="Rounded Rectangle 8">
              <a:extLst>
                <a:ext uri="{FF2B5EF4-FFF2-40B4-BE49-F238E27FC236}">
                  <a16:creationId xmlns:a16="http://schemas.microsoft.com/office/drawing/2014/main" id="{8833705D-BA7E-4E56-96E2-B904764A9090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2996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(Moderator)</a:t>
              </a:r>
            </a:p>
          </p:txBody>
        </p:sp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id="{6E4A9108-1B7C-48A8-A8CB-880E7DA2CFA8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rgbClr val="2996D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606E036-36AA-402B-A062-75905DB259D8}"/>
              </a:ext>
            </a:extLst>
          </p:cNvPr>
          <p:cNvGrpSpPr/>
          <p:nvPr/>
        </p:nvGrpSpPr>
        <p:grpSpPr>
          <a:xfrm>
            <a:off x="9447065" y="2104116"/>
            <a:ext cx="1762011" cy="1376493"/>
            <a:chOff x="1168736" y="1443605"/>
            <a:chExt cx="1177299" cy="712856"/>
          </a:xfrm>
        </p:grpSpPr>
        <p:sp>
          <p:nvSpPr>
            <p:cNvPr id="34" name="Rounded Rectangle 8">
              <a:extLst>
                <a:ext uri="{FF2B5EF4-FFF2-40B4-BE49-F238E27FC236}">
                  <a16:creationId xmlns:a16="http://schemas.microsoft.com/office/drawing/2014/main" id="{C4AAA51E-BD39-409B-B37C-2AEB844DFAA5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(Participant)</a:t>
              </a:r>
            </a:p>
          </p:txBody>
        </p:sp>
        <p:sp>
          <p:nvSpPr>
            <p:cNvPr id="35" name="Rounded Rectangle 8">
              <a:extLst>
                <a:ext uri="{FF2B5EF4-FFF2-40B4-BE49-F238E27FC236}">
                  <a16:creationId xmlns:a16="http://schemas.microsoft.com/office/drawing/2014/main" id="{5D006B6C-7982-4B2C-A5E6-3C0557765B15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chemeClr val="accent5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26B621-3CCD-4E8C-B956-F22316C38F33}"/>
              </a:ext>
            </a:extLst>
          </p:cNvPr>
          <p:cNvGrpSpPr/>
          <p:nvPr/>
        </p:nvGrpSpPr>
        <p:grpSpPr>
          <a:xfrm>
            <a:off x="926356" y="3447040"/>
            <a:ext cx="1569732" cy="1125368"/>
            <a:chOff x="1168736" y="1443605"/>
            <a:chExt cx="1177299" cy="712856"/>
          </a:xfrm>
        </p:grpSpPr>
        <p:sp>
          <p:nvSpPr>
            <p:cNvPr id="30" name="Rounded Rectangle 8">
              <a:extLst>
                <a:ext uri="{FF2B5EF4-FFF2-40B4-BE49-F238E27FC236}">
                  <a16:creationId xmlns:a16="http://schemas.microsoft.com/office/drawing/2014/main" id="{64A5EDF8-798B-419E-BDB4-AF994C8F674A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EB25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31" name="Rounded Rectangle 8">
              <a:extLst>
                <a:ext uri="{FF2B5EF4-FFF2-40B4-BE49-F238E27FC236}">
                  <a16:creationId xmlns:a16="http://schemas.microsoft.com/office/drawing/2014/main" id="{C9B00F96-6541-41EA-B8F1-5046AE0E25EB}"/>
                </a:ext>
              </a:extLst>
            </p:cNvPr>
            <p:cNvSpPr/>
            <p:nvPr/>
          </p:nvSpPr>
          <p:spPr>
            <a:xfrm>
              <a:off x="1437338" y="1873335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Fan Connect Architecture</a:t>
            </a:r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FBC2BBE-B579-ED49-96AC-27D80B8641C6}"/>
              </a:ext>
            </a:extLst>
          </p:cNvPr>
          <p:cNvCxnSpPr>
            <a:cxnSpLocks/>
            <a:stCxn id="49" idx="1"/>
            <a:endCxn id="31" idx="3"/>
          </p:cNvCxnSpPr>
          <p:nvPr/>
        </p:nvCxnSpPr>
        <p:spPr>
          <a:xfrm flipH="1">
            <a:off x="2137951" y="3231229"/>
            <a:ext cx="858856" cy="1015042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4ADC3A2-CF09-4844-A901-107AAC76B103}"/>
              </a:ext>
            </a:extLst>
          </p:cNvPr>
          <p:cNvCxnSpPr>
            <a:cxnSpLocks/>
            <a:stCxn id="43" idx="1"/>
            <a:endCxn id="31" idx="3"/>
          </p:cNvCxnSpPr>
          <p:nvPr/>
        </p:nvCxnSpPr>
        <p:spPr>
          <a:xfrm flipH="1" flipV="1">
            <a:off x="2137951" y="4246271"/>
            <a:ext cx="796854" cy="1321191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81A5F05-F7A8-7A4E-BB82-EAB8879BE45E}"/>
              </a:ext>
            </a:extLst>
          </p:cNvPr>
          <p:cNvCxnSpPr>
            <a:cxnSpLocks/>
            <a:stCxn id="39" idx="3"/>
            <a:endCxn id="38" idx="1"/>
          </p:cNvCxnSpPr>
          <p:nvPr/>
        </p:nvCxnSpPr>
        <p:spPr>
          <a:xfrm>
            <a:off x="8468001" y="3174494"/>
            <a:ext cx="1437637" cy="1892477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8">
            <a:extLst>
              <a:ext uri="{FF2B5EF4-FFF2-40B4-BE49-F238E27FC236}">
                <a16:creationId xmlns:a16="http://schemas.microsoft.com/office/drawing/2014/main" id="{8BE2126D-AB4B-4ACA-B15A-2ADA8EFC0551}"/>
              </a:ext>
            </a:extLst>
          </p:cNvPr>
          <p:cNvSpPr/>
          <p:nvPr/>
        </p:nvSpPr>
        <p:spPr>
          <a:xfrm>
            <a:off x="2996807" y="2926796"/>
            <a:ext cx="1258661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A (Audience)</a:t>
            </a:r>
          </a:p>
        </p:txBody>
      </p:sp>
      <p:sp>
        <p:nvSpPr>
          <p:cNvPr id="62" name="Rounded Rectangle 8">
            <a:extLst>
              <a:ext uri="{FF2B5EF4-FFF2-40B4-BE49-F238E27FC236}">
                <a16:creationId xmlns:a16="http://schemas.microsoft.com/office/drawing/2014/main" id="{81C224FD-1936-41A3-B9A8-29C5F0FB83AC}"/>
              </a:ext>
            </a:extLst>
          </p:cNvPr>
          <p:cNvSpPr/>
          <p:nvPr/>
        </p:nvSpPr>
        <p:spPr>
          <a:xfrm>
            <a:off x="7388822" y="4198103"/>
            <a:ext cx="1258661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B (Audience)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3C914EC-6E67-4B3E-9978-3EE27845233F}"/>
              </a:ext>
            </a:extLst>
          </p:cNvPr>
          <p:cNvCxnSpPr>
            <a:cxnSpLocks/>
            <a:stCxn id="62" idx="3"/>
            <a:endCxn id="38" idx="1"/>
          </p:cNvCxnSpPr>
          <p:nvPr/>
        </p:nvCxnSpPr>
        <p:spPr>
          <a:xfrm>
            <a:off x="8647483" y="4502536"/>
            <a:ext cx="1258155" cy="564435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C8F07A7-4B69-4489-8E68-640494003D82}"/>
              </a:ext>
            </a:extLst>
          </p:cNvPr>
          <p:cNvCxnSpPr>
            <a:cxnSpLocks/>
            <a:stCxn id="74" idx="1"/>
            <a:endCxn id="31" idx="3"/>
          </p:cNvCxnSpPr>
          <p:nvPr/>
        </p:nvCxnSpPr>
        <p:spPr>
          <a:xfrm flipH="1" flipV="1">
            <a:off x="2137951" y="4246271"/>
            <a:ext cx="975179" cy="121847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9BC887B-1A59-4285-87DC-B54C0B765F32}"/>
              </a:ext>
            </a:extLst>
          </p:cNvPr>
          <p:cNvCxnSpPr>
            <a:cxnSpLocks/>
            <a:stCxn id="59" idx="1"/>
            <a:endCxn id="31" idx="3"/>
          </p:cNvCxnSpPr>
          <p:nvPr/>
        </p:nvCxnSpPr>
        <p:spPr>
          <a:xfrm flipH="1">
            <a:off x="2137951" y="2342039"/>
            <a:ext cx="975179" cy="1904232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0CD465F-192C-4949-A5B2-EFECFC8641C8}"/>
              </a:ext>
            </a:extLst>
          </p:cNvPr>
          <p:cNvCxnSpPr>
            <a:cxnSpLocks/>
            <a:stCxn id="37" idx="0"/>
            <a:endCxn id="35" idx="2"/>
          </p:cNvCxnSpPr>
          <p:nvPr/>
        </p:nvCxnSpPr>
        <p:spPr>
          <a:xfrm flipH="1" flipV="1">
            <a:off x="10328070" y="3352370"/>
            <a:ext cx="56569" cy="614136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0486400-EB6B-4FFB-A407-7E4D2388189F}"/>
              </a:ext>
            </a:extLst>
          </p:cNvPr>
          <p:cNvCxnSpPr>
            <a:cxnSpLocks/>
            <a:stCxn id="34" idx="3"/>
            <a:endCxn id="38" idx="3"/>
          </p:cNvCxnSpPr>
          <p:nvPr/>
        </p:nvCxnSpPr>
        <p:spPr>
          <a:xfrm flipH="1">
            <a:off x="10863638" y="2792363"/>
            <a:ext cx="345438" cy="2274608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53DDC91-BE6D-4097-9465-5DDD5EE2728D}"/>
              </a:ext>
            </a:extLst>
          </p:cNvPr>
          <p:cNvCxnSpPr>
            <a:cxnSpLocks/>
            <a:stCxn id="39" idx="3"/>
            <a:endCxn id="35" idx="1"/>
          </p:cNvCxnSpPr>
          <p:nvPr/>
        </p:nvCxnSpPr>
        <p:spPr>
          <a:xfrm>
            <a:off x="8468001" y="3174494"/>
            <a:ext cx="1381069" cy="30087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2B5E9199-1911-4DAD-A312-EFF7129EBACC}"/>
              </a:ext>
            </a:extLst>
          </p:cNvPr>
          <p:cNvCxnSpPr>
            <a:cxnSpLocks/>
            <a:stCxn id="62" idx="3"/>
            <a:endCxn id="35" idx="1"/>
          </p:cNvCxnSpPr>
          <p:nvPr/>
        </p:nvCxnSpPr>
        <p:spPr>
          <a:xfrm flipV="1">
            <a:off x="8647483" y="3204581"/>
            <a:ext cx="1201587" cy="1297955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B9019FAA-292D-41C2-A8CD-EC2D20D74DF2}"/>
              </a:ext>
            </a:extLst>
          </p:cNvPr>
          <p:cNvSpPr/>
          <p:nvPr/>
        </p:nvSpPr>
        <p:spPr>
          <a:xfrm>
            <a:off x="6613944" y="1043886"/>
            <a:ext cx="5374246" cy="5478720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572000" rtlCol="0" anchor="t" anchorCtr="0"/>
          <a:lstStyle/>
          <a:p>
            <a:pPr algn="ctr"/>
            <a:r>
              <a:rPr lang="en-US" sz="2400" b="1" dirty="0">
                <a:solidFill>
                  <a:srgbClr val="2996D2"/>
                </a:solidFill>
              </a:rPr>
              <a:t>Room (</a:t>
            </a:r>
            <a:r>
              <a:rPr lang="en-US" sz="2400" b="1" dirty="0" err="1">
                <a:solidFill>
                  <a:srgbClr val="2996D2"/>
                </a:solidFill>
              </a:rPr>
              <a:t>ModeratedChat</a:t>
            </a:r>
            <a:r>
              <a:rPr lang="en-US" sz="2400" b="1" dirty="0">
                <a:solidFill>
                  <a:srgbClr val="2996D2"/>
                </a:solidFill>
              </a:rPr>
              <a:t>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1536DE-FBCC-4538-A937-D28A93C4E6C2}"/>
              </a:ext>
            </a:extLst>
          </p:cNvPr>
          <p:cNvSpPr/>
          <p:nvPr/>
        </p:nvSpPr>
        <p:spPr>
          <a:xfrm>
            <a:off x="741680" y="1246837"/>
            <a:ext cx="4510254" cy="5212080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572000" rtlCol="0" anchor="t" anchorCtr="0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Channel</a:t>
            </a:r>
          </a:p>
        </p:txBody>
      </p:sp>
      <p:sp>
        <p:nvSpPr>
          <p:cNvPr id="39" name="Rounded Rectangle 8">
            <a:extLst>
              <a:ext uri="{FF2B5EF4-FFF2-40B4-BE49-F238E27FC236}">
                <a16:creationId xmlns:a16="http://schemas.microsoft.com/office/drawing/2014/main" id="{304764E2-F10D-4139-8636-8B59346DEEEC}"/>
              </a:ext>
            </a:extLst>
          </p:cNvPr>
          <p:cNvSpPr/>
          <p:nvPr/>
        </p:nvSpPr>
        <p:spPr>
          <a:xfrm>
            <a:off x="7209340" y="2870061"/>
            <a:ext cx="1258661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A (Audience)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7C0608-B701-40DD-B105-94B44D395F6E}"/>
              </a:ext>
            </a:extLst>
          </p:cNvPr>
          <p:cNvCxnSpPr>
            <a:cxnSpLocks/>
            <a:stCxn id="54" idx="1"/>
            <a:endCxn id="49" idx="3"/>
          </p:cNvCxnSpPr>
          <p:nvPr/>
        </p:nvCxnSpPr>
        <p:spPr>
          <a:xfrm flipH="1">
            <a:off x="4255468" y="3174495"/>
            <a:ext cx="1411975" cy="56734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2BC53A6-6AC7-40CE-9811-EC44260695B3}"/>
              </a:ext>
            </a:extLst>
          </p:cNvPr>
          <p:cNvCxnSpPr>
            <a:cxnSpLocks/>
            <a:stCxn id="54" idx="3"/>
            <a:endCxn id="39" idx="1"/>
          </p:cNvCxnSpPr>
          <p:nvPr/>
        </p:nvCxnSpPr>
        <p:spPr>
          <a:xfrm flipV="1">
            <a:off x="6270186" y="3174494"/>
            <a:ext cx="939154" cy="1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8">
            <a:extLst>
              <a:ext uri="{FF2B5EF4-FFF2-40B4-BE49-F238E27FC236}">
                <a16:creationId xmlns:a16="http://schemas.microsoft.com/office/drawing/2014/main" id="{34261AB1-6385-40CF-AAE5-A27A890D801C}"/>
              </a:ext>
            </a:extLst>
          </p:cNvPr>
          <p:cNvSpPr/>
          <p:nvPr/>
        </p:nvSpPr>
        <p:spPr>
          <a:xfrm>
            <a:off x="2934805" y="5271377"/>
            <a:ext cx="1253833" cy="59217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9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Subscriber (Audience)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B56DD8D-3876-4C47-AD30-316AA14A1C19}"/>
              </a:ext>
            </a:extLst>
          </p:cNvPr>
          <p:cNvCxnSpPr>
            <a:cxnSpLocks/>
            <a:stCxn id="126" idx="1"/>
            <a:endCxn id="43" idx="3"/>
          </p:cNvCxnSpPr>
          <p:nvPr/>
        </p:nvCxnSpPr>
        <p:spPr>
          <a:xfrm flipH="1" flipV="1">
            <a:off x="4188638" y="5567462"/>
            <a:ext cx="1439366" cy="149868"/>
          </a:xfrm>
          <a:prstGeom prst="line">
            <a:avLst/>
          </a:prstGeom>
          <a:ln w="25400">
            <a:solidFill>
              <a:srgbClr val="2996D2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3048B75-60F1-4CBB-BAF9-66D600CD9397}"/>
              </a:ext>
            </a:extLst>
          </p:cNvPr>
          <p:cNvCxnSpPr>
            <a:cxnSpLocks/>
            <a:stCxn id="126" idx="3"/>
            <a:endCxn id="37" idx="2"/>
          </p:cNvCxnSpPr>
          <p:nvPr/>
        </p:nvCxnSpPr>
        <p:spPr>
          <a:xfrm flipV="1">
            <a:off x="6230747" y="5342999"/>
            <a:ext cx="4153892" cy="374331"/>
          </a:xfrm>
          <a:prstGeom prst="line">
            <a:avLst/>
          </a:prstGeom>
          <a:ln w="25400">
            <a:solidFill>
              <a:srgbClr val="2996D2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8">
            <a:extLst>
              <a:ext uri="{FF2B5EF4-FFF2-40B4-BE49-F238E27FC236}">
                <a16:creationId xmlns:a16="http://schemas.microsoft.com/office/drawing/2014/main" id="{DF9E8F51-4DD0-4C70-B6EF-57F901D7E99D}"/>
              </a:ext>
            </a:extLst>
          </p:cNvPr>
          <p:cNvSpPr/>
          <p:nvPr/>
        </p:nvSpPr>
        <p:spPr>
          <a:xfrm>
            <a:off x="3113130" y="2045954"/>
            <a:ext cx="1253832" cy="59217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Subscriber (Audience)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E6F605D-6C5E-4160-95C0-3827A108E7D1}"/>
              </a:ext>
            </a:extLst>
          </p:cNvPr>
          <p:cNvCxnSpPr>
            <a:cxnSpLocks/>
            <a:stCxn id="123" idx="1"/>
            <a:endCxn id="59" idx="3"/>
          </p:cNvCxnSpPr>
          <p:nvPr/>
        </p:nvCxnSpPr>
        <p:spPr>
          <a:xfrm flipH="1">
            <a:off x="4366962" y="1915128"/>
            <a:ext cx="1306778" cy="426911"/>
          </a:xfrm>
          <a:prstGeom prst="line">
            <a:avLst/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EAEDDDA-B1B4-4A3B-BE9E-063BDD74C294}"/>
              </a:ext>
            </a:extLst>
          </p:cNvPr>
          <p:cNvCxnSpPr>
            <a:cxnSpLocks/>
            <a:stCxn id="123" idx="3"/>
            <a:endCxn id="34" idx="0"/>
          </p:cNvCxnSpPr>
          <p:nvPr/>
        </p:nvCxnSpPr>
        <p:spPr>
          <a:xfrm>
            <a:off x="6276483" y="1915128"/>
            <a:ext cx="4051588" cy="188988"/>
          </a:xfrm>
          <a:prstGeom prst="line">
            <a:avLst/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8">
            <a:extLst>
              <a:ext uri="{FF2B5EF4-FFF2-40B4-BE49-F238E27FC236}">
                <a16:creationId xmlns:a16="http://schemas.microsoft.com/office/drawing/2014/main" id="{9C3ED420-E01E-4EEF-A247-23F917B36422}"/>
              </a:ext>
            </a:extLst>
          </p:cNvPr>
          <p:cNvSpPr/>
          <p:nvPr/>
        </p:nvSpPr>
        <p:spPr>
          <a:xfrm>
            <a:off x="3113130" y="4063685"/>
            <a:ext cx="1258661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B (Audience)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9157413-659B-4C80-BC30-C34D380A2852}"/>
              </a:ext>
            </a:extLst>
          </p:cNvPr>
          <p:cNvGrpSpPr/>
          <p:nvPr/>
        </p:nvGrpSpPr>
        <p:grpSpPr>
          <a:xfrm>
            <a:off x="5512872" y="2873123"/>
            <a:ext cx="911884" cy="831815"/>
            <a:chOff x="7181214" y="278638"/>
            <a:chExt cx="911884" cy="831815"/>
          </a:xfrm>
        </p:grpSpPr>
        <p:pic>
          <p:nvPicPr>
            <p:cNvPr id="54" name="Graphic 53" descr="User">
              <a:extLst>
                <a:ext uri="{FF2B5EF4-FFF2-40B4-BE49-F238E27FC236}">
                  <a16:creationId xmlns:a16="http://schemas.microsoft.com/office/drawing/2014/main" id="{FC378A8F-22CC-42AD-AF53-57713D486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2F6C41F-09A8-41E4-A445-9103F5C82224}"/>
                </a:ext>
              </a:extLst>
            </p:cNvPr>
            <p:cNvSpPr txBox="1"/>
            <p:nvPr/>
          </p:nvSpPr>
          <p:spPr>
            <a:xfrm>
              <a:off x="7181214" y="771899"/>
              <a:ext cx="911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Person A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98B6843-7052-4AA3-BDA4-6BED33E99779}"/>
              </a:ext>
            </a:extLst>
          </p:cNvPr>
          <p:cNvGrpSpPr/>
          <p:nvPr/>
        </p:nvGrpSpPr>
        <p:grpSpPr>
          <a:xfrm>
            <a:off x="5498343" y="4179289"/>
            <a:ext cx="911884" cy="831815"/>
            <a:chOff x="7181214" y="278638"/>
            <a:chExt cx="911884" cy="831815"/>
          </a:xfrm>
        </p:grpSpPr>
        <p:pic>
          <p:nvPicPr>
            <p:cNvPr id="120" name="Graphic 119" descr="User">
              <a:extLst>
                <a:ext uri="{FF2B5EF4-FFF2-40B4-BE49-F238E27FC236}">
                  <a16:creationId xmlns:a16="http://schemas.microsoft.com/office/drawing/2014/main" id="{38B0B853-218F-4F8B-9A34-8BD9F2AA3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2865FC2-F4DE-4BE7-B6AF-9A6642ACBE96}"/>
                </a:ext>
              </a:extLst>
            </p:cNvPr>
            <p:cNvSpPr txBox="1"/>
            <p:nvPr/>
          </p:nvSpPr>
          <p:spPr>
            <a:xfrm>
              <a:off x="7181214" y="771899"/>
              <a:ext cx="9118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Person B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0504B80-77CD-4B0C-947B-8A6661D919C3}"/>
              </a:ext>
            </a:extLst>
          </p:cNvPr>
          <p:cNvGrpSpPr/>
          <p:nvPr/>
        </p:nvGrpSpPr>
        <p:grpSpPr>
          <a:xfrm>
            <a:off x="5386476" y="1613756"/>
            <a:ext cx="1164676" cy="831815"/>
            <a:chOff x="7048521" y="278638"/>
            <a:chExt cx="1164676" cy="831815"/>
          </a:xfrm>
        </p:grpSpPr>
        <p:pic>
          <p:nvPicPr>
            <p:cNvPr id="123" name="Graphic 122" descr="User">
              <a:extLst>
                <a:ext uri="{FF2B5EF4-FFF2-40B4-BE49-F238E27FC236}">
                  <a16:creationId xmlns:a16="http://schemas.microsoft.com/office/drawing/2014/main" id="{CAFCF1FE-6D24-4333-B910-C0699B6CB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F32638A-1243-4017-AAE1-8198E4B44863}"/>
                </a:ext>
              </a:extLst>
            </p:cNvPr>
            <p:cNvSpPr txBox="1"/>
            <p:nvPr/>
          </p:nvSpPr>
          <p:spPr>
            <a:xfrm>
              <a:off x="7048521" y="771899"/>
              <a:ext cx="11646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Participant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E8391E51-E354-4386-B6CA-3DE5D12CE758}"/>
              </a:ext>
            </a:extLst>
          </p:cNvPr>
          <p:cNvGrpSpPr/>
          <p:nvPr/>
        </p:nvGrpSpPr>
        <p:grpSpPr>
          <a:xfrm>
            <a:off x="5340740" y="5415958"/>
            <a:ext cx="1164676" cy="831815"/>
            <a:chOff x="7048521" y="278638"/>
            <a:chExt cx="1164676" cy="831815"/>
          </a:xfrm>
        </p:grpSpPr>
        <p:pic>
          <p:nvPicPr>
            <p:cNvPr id="126" name="Graphic 125" descr="User">
              <a:extLst>
                <a:ext uri="{FF2B5EF4-FFF2-40B4-BE49-F238E27FC236}">
                  <a16:creationId xmlns:a16="http://schemas.microsoft.com/office/drawing/2014/main" id="{2A604C5A-4ED9-419D-93F4-B301AD3AA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5B6F0E4-602B-4FC6-AEDC-6C2016C44F7F}"/>
                </a:ext>
              </a:extLst>
            </p:cNvPr>
            <p:cNvSpPr txBox="1"/>
            <p:nvPr/>
          </p:nvSpPr>
          <p:spPr>
            <a:xfrm>
              <a:off x="7048521" y="771899"/>
              <a:ext cx="11646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Moderator</a:t>
              </a:r>
            </a:p>
          </p:txBody>
        </p:sp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8358783-2B35-4AD8-9216-F0C0C99F5186}"/>
              </a:ext>
            </a:extLst>
          </p:cNvPr>
          <p:cNvCxnSpPr>
            <a:cxnSpLocks/>
            <a:stCxn id="120" idx="3"/>
            <a:endCxn id="62" idx="1"/>
          </p:cNvCxnSpPr>
          <p:nvPr/>
        </p:nvCxnSpPr>
        <p:spPr>
          <a:xfrm>
            <a:off x="6255657" y="4480661"/>
            <a:ext cx="1133165" cy="2187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51692567-0500-42A2-8544-DA598F17BC00}"/>
              </a:ext>
            </a:extLst>
          </p:cNvPr>
          <p:cNvCxnSpPr>
            <a:cxnSpLocks/>
            <a:stCxn id="120" idx="1"/>
            <a:endCxn id="74" idx="3"/>
          </p:cNvCxnSpPr>
          <p:nvPr/>
        </p:nvCxnSpPr>
        <p:spPr>
          <a:xfrm flipH="1" flipV="1">
            <a:off x="4371791" y="4368118"/>
            <a:ext cx="1281123" cy="112543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311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847B44-FEBF-40BE-AEF8-5733BC42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 Connect Capabilities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86EAFC-2631-40C6-9C4F-B10644BB5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794019"/>
              </p:ext>
            </p:extLst>
          </p:nvPr>
        </p:nvGraphicFramePr>
        <p:xfrm>
          <a:off x="838200" y="1825625"/>
          <a:ext cx="8412480" cy="185420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75898994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3824284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656241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69331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Presenter Stream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Participant Stream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Moderator Stream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6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86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19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Person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683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 and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99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315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B8EB1B1A-6A36-4D1B-84C1-3893A776505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1050925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E71FF129-FD19-3543-AB38-8D5DB083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 Case: Multi-Angle</a:t>
            </a:r>
          </a:p>
        </p:txBody>
      </p:sp>
    </p:spTree>
    <p:extLst>
      <p:ext uri="{BB962C8B-B14F-4D97-AF65-F5344CB8AC3E}">
        <p14:creationId xmlns:p14="http://schemas.microsoft.com/office/powerpoint/2010/main" val="693016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3D604567-E841-473E-BD87-0AD6A5A7EE3C}"/>
              </a:ext>
            </a:extLst>
          </p:cNvPr>
          <p:cNvGrpSpPr/>
          <p:nvPr/>
        </p:nvGrpSpPr>
        <p:grpSpPr>
          <a:xfrm>
            <a:off x="9311703" y="2123661"/>
            <a:ext cx="1762011" cy="1068089"/>
            <a:chOff x="1168736" y="1443605"/>
            <a:chExt cx="1177299" cy="712856"/>
          </a:xfrm>
        </p:grpSpPr>
        <p:sp>
          <p:nvSpPr>
            <p:cNvPr id="35" name="Rounded Rectangle 8">
              <a:extLst>
                <a:ext uri="{FF2B5EF4-FFF2-40B4-BE49-F238E27FC236}">
                  <a16:creationId xmlns:a16="http://schemas.microsoft.com/office/drawing/2014/main" id="{794B5018-DA09-4B85-9998-B7AE5089134F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D433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36" name="Rounded Rectangle 8">
              <a:extLst>
                <a:ext uri="{FF2B5EF4-FFF2-40B4-BE49-F238E27FC236}">
                  <a16:creationId xmlns:a16="http://schemas.microsoft.com/office/drawing/2014/main" id="{430E476C-0543-4A06-8B5D-A1B146DD9FE3}"/>
                </a:ext>
              </a:extLst>
            </p:cNvPr>
            <p:cNvSpPr/>
            <p:nvPr/>
          </p:nvSpPr>
          <p:spPr>
            <a:xfrm>
              <a:off x="1437338" y="1905043"/>
              <a:ext cx="640094" cy="153074"/>
            </a:xfrm>
            <a:prstGeom prst="roundRect">
              <a:avLst/>
            </a:prstGeom>
            <a:solidFill>
              <a:srgbClr val="7030A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sp>
        <p:nvSpPr>
          <p:cNvPr id="62" name="Rounded Rectangle 8">
            <a:extLst>
              <a:ext uri="{FF2B5EF4-FFF2-40B4-BE49-F238E27FC236}">
                <a16:creationId xmlns:a16="http://schemas.microsoft.com/office/drawing/2014/main" id="{81C224FD-1936-41A3-B9A8-29C5F0FB83AC}"/>
              </a:ext>
            </a:extLst>
          </p:cNvPr>
          <p:cNvSpPr/>
          <p:nvPr/>
        </p:nvSpPr>
        <p:spPr>
          <a:xfrm>
            <a:off x="7317418" y="2244927"/>
            <a:ext cx="1475307" cy="6174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Multi-Angle Architecture</a:t>
            </a:r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2992942-84EF-46EE-943A-B1CEF7A21050}"/>
              </a:ext>
            </a:extLst>
          </p:cNvPr>
          <p:cNvSpPr/>
          <p:nvPr/>
        </p:nvSpPr>
        <p:spPr>
          <a:xfrm>
            <a:off x="524934" y="2429010"/>
            <a:ext cx="4078239" cy="2566600"/>
          </a:xfrm>
          <a:prstGeom prst="ellipse">
            <a:avLst/>
          </a:prstGeom>
          <a:noFill/>
          <a:ln w="38100">
            <a:solidFill>
              <a:srgbClr val="D43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28600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Channel_X.1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D50FC76-7332-46CF-BC01-DE01F39D7AA1}"/>
              </a:ext>
            </a:extLst>
          </p:cNvPr>
          <p:cNvCxnSpPr>
            <a:cxnSpLocks/>
            <a:stCxn id="62" idx="3"/>
            <a:endCxn id="36" idx="1"/>
          </p:cNvCxnSpPr>
          <p:nvPr/>
        </p:nvCxnSpPr>
        <p:spPr>
          <a:xfrm>
            <a:off x="8792725" y="2553667"/>
            <a:ext cx="920983" cy="376054"/>
          </a:xfrm>
          <a:prstGeom prst="line">
            <a:avLst/>
          </a:prstGeom>
          <a:ln w="25400">
            <a:solidFill>
              <a:srgbClr val="7030A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75F879A0-173A-4232-AA06-7E5FF5ACC802}"/>
              </a:ext>
            </a:extLst>
          </p:cNvPr>
          <p:cNvSpPr/>
          <p:nvPr/>
        </p:nvSpPr>
        <p:spPr>
          <a:xfrm>
            <a:off x="6937277" y="1228104"/>
            <a:ext cx="4757880" cy="244019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28600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Channel_X.2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E719AE1-236E-4FCE-A3BE-FA9DC6843478}"/>
              </a:ext>
            </a:extLst>
          </p:cNvPr>
          <p:cNvSpPr/>
          <p:nvPr/>
        </p:nvSpPr>
        <p:spPr>
          <a:xfrm>
            <a:off x="5965637" y="4042191"/>
            <a:ext cx="4863077" cy="244816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28600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Channel_X.3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843E7C1-6DAE-4A30-A1AE-E8FC4C524FAB}"/>
              </a:ext>
            </a:extLst>
          </p:cNvPr>
          <p:cNvGrpSpPr/>
          <p:nvPr/>
        </p:nvGrpSpPr>
        <p:grpSpPr>
          <a:xfrm>
            <a:off x="967802" y="3271561"/>
            <a:ext cx="1569732" cy="1125368"/>
            <a:chOff x="1168736" y="1443605"/>
            <a:chExt cx="1177299" cy="712856"/>
          </a:xfrm>
        </p:grpSpPr>
        <p:sp>
          <p:nvSpPr>
            <p:cNvPr id="20" name="Rounded Rectangle 8">
              <a:extLst>
                <a:ext uri="{FF2B5EF4-FFF2-40B4-BE49-F238E27FC236}">
                  <a16:creationId xmlns:a16="http://schemas.microsoft.com/office/drawing/2014/main" id="{FCDB5F16-7D5D-4AE3-8BD8-499ED29225AD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EB25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21" name="Rounded Rectangle 8">
              <a:extLst>
                <a:ext uri="{FF2B5EF4-FFF2-40B4-BE49-F238E27FC236}">
                  <a16:creationId xmlns:a16="http://schemas.microsoft.com/office/drawing/2014/main" id="{CD51728C-CA2B-45CB-960B-F055D0566E8D}"/>
                </a:ext>
              </a:extLst>
            </p:cNvPr>
            <p:cNvSpPr/>
            <p:nvPr/>
          </p:nvSpPr>
          <p:spPr>
            <a:xfrm>
              <a:off x="1437338" y="1873335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234842-50F4-41BC-A2BA-41263773182E}"/>
              </a:ext>
            </a:extLst>
          </p:cNvPr>
          <p:cNvCxnSpPr>
            <a:cxnSpLocks/>
            <a:stCxn id="29" idx="1"/>
            <a:endCxn id="21" idx="3"/>
          </p:cNvCxnSpPr>
          <p:nvPr/>
        </p:nvCxnSpPr>
        <p:spPr>
          <a:xfrm flipH="1">
            <a:off x="2179397" y="3733451"/>
            <a:ext cx="641904" cy="337341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D6391C1-1DAB-4339-8AB6-866FFDC16385}"/>
              </a:ext>
            </a:extLst>
          </p:cNvPr>
          <p:cNvGrpSpPr/>
          <p:nvPr/>
        </p:nvGrpSpPr>
        <p:grpSpPr>
          <a:xfrm>
            <a:off x="8430698" y="4995610"/>
            <a:ext cx="1762011" cy="1009836"/>
            <a:chOff x="1168736" y="1443605"/>
            <a:chExt cx="1177299" cy="712856"/>
          </a:xfrm>
        </p:grpSpPr>
        <p:sp>
          <p:nvSpPr>
            <p:cNvPr id="32" name="Rounded Rectangle 8">
              <a:extLst>
                <a:ext uri="{FF2B5EF4-FFF2-40B4-BE49-F238E27FC236}">
                  <a16:creationId xmlns:a16="http://schemas.microsoft.com/office/drawing/2014/main" id="{13E36A8B-F34B-43D5-ABB9-F039ECCB8F90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D433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33" name="Rounded Rectangle 8">
              <a:extLst>
                <a:ext uri="{FF2B5EF4-FFF2-40B4-BE49-F238E27FC236}">
                  <a16:creationId xmlns:a16="http://schemas.microsoft.com/office/drawing/2014/main" id="{065387D7-51FB-463C-8CAF-8D348492DE15}"/>
                </a:ext>
              </a:extLst>
            </p:cNvPr>
            <p:cNvSpPr/>
            <p:nvPr/>
          </p:nvSpPr>
          <p:spPr>
            <a:xfrm>
              <a:off x="1437338" y="1922218"/>
              <a:ext cx="640094" cy="153074"/>
            </a:xfrm>
            <a:prstGeom prst="roundRect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2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2E1D3FB-776B-4193-ABA2-44EFA39CC511}"/>
              </a:ext>
            </a:extLst>
          </p:cNvPr>
          <p:cNvCxnSpPr>
            <a:cxnSpLocks/>
            <a:stCxn id="27" idx="3"/>
            <a:endCxn id="33" idx="1"/>
          </p:cNvCxnSpPr>
          <p:nvPr/>
        </p:nvCxnSpPr>
        <p:spPr>
          <a:xfrm>
            <a:off x="7894047" y="5581722"/>
            <a:ext cx="938656" cy="200317"/>
          </a:xfrm>
          <a:prstGeom prst="line">
            <a:avLst/>
          </a:prstGeom>
          <a:ln w="25400">
            <a:solidFill>
              <a:srgbClr val="00B05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8">
            <a:extLst>
              <a:ext uri="{FF2B5EF4-FFF2-40B4-BE49-F238E27FC236}">
                <a16:creationId xmlns:a16="http://schemas.microsoft.com/office/drawing/2014/main" id="{CD4B0BA1-FE50-4923-B702-20DC7AC640B4}"/>
              </a:ext>
            </a:extLst>
          </p:cNvPr>
          <p:cNvSpPr/>
          <p:nvPr/>
        </p:nvSpPr>
        <p:spPr>
          <a:xfrm>
            <a:off x="6418740" y="5272982"/>
            <a:ext cx="1475307" cy="6174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29" name="Rounded Rectangle 8">
            <a:extLst>
              <a:ext uri="{FF2B5EF4-FFF2-40B4-BE49-F238E27FC236}">
                <a16:creationId xmlns:a16="http://schemas.microsoft.com/office/drawing/2014/main" id="{0757B43A-5EB2-4438-AF80-698C24086C29}"/>
              </a:ext>
            </a:extLst>
          </p:cNvPr>
          <p:cNvSpPr/>
          <p:nvPr/>
        </p:nvSpPr>
        <p:spPr>
          <a:xfrm>
            <a:off x="2821301" y="3424711"/>
            <a:ext cx="1475307" cy="6174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Subscriber (Audience)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F264247-448E-4402-BBB1-F9AA4F041613}"/>
              </a:ext>
            </a:extLst>
          </p:cNvPr>
          <p:cNvCxnSpPr>
            <a:cxnSpLocks/>
            <a:stCxn id="48" idx="1"/>
            <a:endCxn id="29" idx="3"/>
          </p:cNvCxnSpPr>
          <p:nvPr/>
        </p:nvCxnSpPr>
        <p:spPr>
          <a:xfrm flipH="1">
            <a:off x="4296608" y="2935622"/>
            <a:ext cx="1127495" cy="797829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7C787DF-1B19-4678-891C-E57ECD7F1751}"/>
              </a:ext>
            </a:extLst>
          </p:cNvPr>
          <p:cNvCxnSpPr>
            <a:cxnSpLocks/>
            <a:stCxn id="52" idx="2"/>
            <a:endCxn id="27" idx="0"/>
          </p:cNvCxnSpPr>
          <p:nvPr/>
        </p:nvCxnSpPr>
        <p:spPr>
          <a:xfrm>
            <a:off x="5678609" y="4064626"/>
            <a:ext cx="1477785" cy="1208356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6E7BC04-2373-4372-852B-C534B1F3623F}"/>
              </a:ext>
            </a:extLst>
          </p:cNvPr>
          <p:cNvCxnSpPr>
            <a:cxnSpLocks/>
            <a:stCxn id="51" idx="3"/>
            <a:endCxn id="62" idx="1"/>
          </p:cNvCxnSpPr>
          <p:nvPr/>
        </p:nvCxnSpPr>
        <p:spPr>
          <a:xfrm flipV="1">
            <a:off x="5933115" y="2553667"/>
            <a:ext cx="1384303" cy="862331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949EDBA-B224-4A31-9A17-0840313669DC}"/>
              </a:ext>
            </a:extLst>
          </p:cNvPr>
          <p:cNvGrpSpPr/>
          <p:nvPr/>
        </p:nvGrpSpPr>
        <p:grpSpPr>
          <a:xfrm>
            <a:off x="4553823" y="2273603"/>
            <a:ext cx="2249572" cy="2249572"/>
            <a:chOff x="5404986" y="3023410"/>
            <a:chExt cx="914400" cy="9144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C36FD00-0ED3-48E7-A4F6-19462362BB86}"/>
                </a:ext>
              </a:extLst>
            </p:cNvPr>
            <p:cNvSpPr/>
            <p:nvPr/>
          </p:nvSpPr>
          <p:spPr>
            <a:xfrm>
              <a:off x="5758735" y="3218672"/>
              <a:ext cx="206902" cy="14766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211E3A6-A7F1-40D0-B9C4-E92E0F119CDE}"/>
                </a:ext>
              </a:extLst>
            </p:cNvPr>
            <p:cNvSpPr/>
            <p:nvPr/>
          </p:nvSpPr>
          <p:spPr>
            <a:xfrm>
              <a:off x="5758735" y="3413934"/>
              <a:ext cx="206902" cy="14766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04C3588-3C02-424A-A808-BD217759BBBF}"/>
                </a:ext>
              </a:extLst>
            </p:cNvPr>
            <p:cNvSpPr/>
            <p:nvPr/>
          </p:nvSpPr>
          <p:spPr>
            <a:xfrm>
              <a:off x="5758735" y="3603753"/>
              <a:ext cx="206902" cy="14766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Graphic 59" descr="Smart Phone">
              <a:extLst>
                <a:ext uri="{FF2B5EF4-FFF2-40B4-BE49-F238E27FC236}">
                  <a16:creationId xmlns:a16="http://schemas.microsoft.com/office/drawing/2014/main" id="{E8A2BBFC-8344-4762-901B-EA805A2160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04986" y="3023410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8557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71FF129-FD19-3543-AB38-8D5DB083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 Case: Virtual Couch</a:t>
            </a: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B8EB1B1A-6A36-4D1B-84C1-3893A7765054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657225" y="1825625"/>
          <a:ext cx="1050925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5417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8FA9E20-FCCA-4DD4-AA42-7E98799438C3}"/>
              </a:ext>
            </a:extLst>
          </p:cNvPr>
          <p:cNvGrpSpPr/>
          <p:nvPr/>
        </p:nvGrpSpPr>
        <p:grpSpPr>
          <a:xfrm>
            <a:off x="10026502" y="3393501"/>
            <a:ext cx="1762011" cy="1376493"/>
            <a:chOff x="1168736" y="1443605"/>
            <a:chExt cx="1177299" cy="712856"/>
          </a:xfrm>
        </p:grpSpPr>
        <p:sp>
          <p:nvSpPr>
            <p:cNvPr id="37" name="Rounded Rectangle 8">
              <a:extLst>
                <a:ext uri="{FF2B5EF4-FFF2-40B4-BE49-F238E27FC236}">
                  <a16:creationId xmlns:a16="http://schemas.microsoft.com/office/drawing/2014/main" id="{8833705D-BA7E-4E56-96E2-B904764A9090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17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2 (Participant)</a:t>
              </a:r>
            </a:p>
          </p:txBody>
        </p:sp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id="{6E4A9108-1B7C-48A8-A8CB-880E7DA2CFA8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606E036-36AA-402B-A062-75905DB259D8}"/>
              </a:ext>
            </a:extLst>
          </p:cNvPr>
          <p:cNvGrpSpPr/>
          <p:nvPr/>
        </p:nvGrpSpPr>
        <p:grpSpPr>
          <a:xfrm>
            <a:off x="8357817" y="1866422"/>
            <a:ext cx="1762011" cy="1376493"/>
            <a:chOff x="1168736" y="1443605"/>
            <a:chExt cx="1177299" cy="712856"/>
          </a:xfrm>
        </p:grpSpPr>
        <p:sp>
          <p:nvSpPr>
            <p:cNvPr id="34" name="Rounded Rectangle 8">
              <a:extLst>
                <a:ext uri="{FF2B5EF4-FFF2-40B4-BE49-F238E27FC236}">
                  <a16:creationId xmlns:a16="http://schemas.microsoft.com/office/drawing/2014/main" id="{C4AAA51E-BD39-409B-B37C-2AEB844DFAA5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1 (Participant)</a:t>
              </a:r>
            </a:p>
          </p:txBody>
        </p:sp>
        <p:sp>
          <p:nvSpPr>
            <p:cNvPr id="35" name="Rounded Rectangle 8">
              <a:extLst>
                <a:ext uri="{FF2B5EF4-FFF2-40B4-BE49-F238E27FC236}">
                  <a16:creationId xmlns:a16="http://schemas.microsoft.com/office/drawing/2014/main" id="{5D006B6C-7982-4B2C-A5E6-3C0557765B15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chemeClr val="accent5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26B621-3CCD-4E8C-B956-F22316C38F33}"/>
              </a:ext>
            </a:extLst>
          </p:cNvPr>
          <p:cNvGrpSpPr/>
          <p:nvPr/>
        </p:nvGrpSpPr>
        <p:grpSpPr>
          <a:xfrm>
            <a:off x="926356" y="3447040"/>
            <a:ext cx="1569732" cy="1125368"/>
            <a:chOff x="1168736" y="1443605"/>
            <a:chExt cx="1177299" cy="712856"/>
          </a:xfrm>
        </p:grpSpPr>
        <p:sp>
          <p:nvSpPr>
            <p:cNvPr id="30" name="Rounded Rectangle 8">
              <a:extLst>
                <a:ext uri="{FF2B5EF4-FFF2-40B4-BE49-F238E27FC236}">
                  <a16:creationId xmlns:a16="http://schemas.microsoft.com/office/drawing/2014/main" id="{64A5EDF8-798B-419E-BDB4-AF994C8F674A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EB25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31" name="Rounded Rectangle 8">
              <a:extLst>
                <a:ext uri="{FF2B5EF4-FFF2-40B4-BE49-F238E27FC236}">
                  <a16:creationId xmlns:a16="http://schemas.microsoft.com/office/drawing/2014/main" id="{C9B00F96-6541-41EA-B8F1-5046AE0E25EB}"/>
                </a:ext>
              </a:extLst>
            </p:cNvPr>
            <p:cNvSpPr/>
            <p:nvPr/>
          </p:nvSpPr>
          <p:spPr>
            <a:xfrm>
              <a:off x="1437338" y="1873335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Virtual Couch Architecture</a:t>
            </a:r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FBC2BBE-B579-ED49-96AC-27D80B8641C6}"/>
              </a:ext>
            </a:extLst>
          </p:cNvPr>
          <p:cNvCxnSpPr>
            <a:cxnSpLocks/>
            <a:stCxn id="49" idx="1"/>
            <a:endCxn id="31" idx="3"/>
          </p:cNvCxnSpPr>
          <p:nvPr/>
        </p:nvCxnSpPr>
        <p:spPr>
          <a:xfrm flipH="1">
            <a:off x="2137951" y="2464065"/>
            <a:ext cx="941360" cy="1782206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81A5F05-F7A8-7A4E-BB82-EAB8879BE45E}"/>
              </a:ext>
            </a:extLst>
          </p:cNvPr>
          <p:cNvCxnSpPr>
            <a:cxnSpLocks/>
            <a:stCxn id="34" idx="2"/>
            <a:endCxn id="38" idx="1"/>
          </p:cNvCxnSpPr>
          <p:nvPr/>
        </p:nvCxnSpPr>
        <p:spPr>
          <a:xfrm>
            <a:off x="9238823" y="3242915"/>
            <a:ext cx="1189684" cy="1251051"/>
          </a:xfrm>
          <a:prstGeom prst="line">
            <a:avLst/>
          </a:prstGeom>
          <a:ln w="25400">
            <a:solidFill>
              <a:srgbClr val="00B05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8">
            <a:extLst>
              <a:ext uri="{FF2B5EF4-FFF2-40B4-BE49-F238E27FC236}">
                <a16:creationId xmlns:a16="http://schemas.microsoft.com/office/drawing/2014/main" id="{8BE2126D-AB4B-4ACA-B15A-2ADA8EFC0551}"/>
              </a:ext>
            </a:extLst>
          </p:cNvPr>
          <p:cNvSpPr/>
          <p:nvPr/>
        </p:nvSpPr>
        <p:spPr>
          <a:xfrm>
            <a:off x="3079311" y="2159632"/>
            <a:ext cx="1258661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1 (Audience)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C8F07A7-4B69-4489-8E68-640494003D82}"/>
              </a:ext>
            </a:extLst>
          </p:cNvPr>
          <p:cNvCxnSpPr>
            <a:cxnSpLocks/>
            <a:stCxn id="74" idx="1"/>
            <a:endCxn id="31" idx="3"/>
          </p:cNvCxnSpPr>
          <p:nvPr/>
        </p:nvCxnSpPr>
        <p:spPr>
          <a:xfrm flipH="1">
            <a:off x="2137951" y="3486093"/>
            <a:ext cx="1138744" cy="760178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9BC887B-1A59-4285-87DC-B54C0B765F32}"/>
              </a:ext>
            </a:extLst>
          </p:cNvPr>
          <p:cNvCxnSpPr>
            <a:cxnSpLocks/>
            <a:stCxn id="59" idx="1"/>
            <a:endCxn id="31" idx="3"/>
          </p:cNvCxnSpPr>
          <p:nvPr/>
        </p:nvCxnSpPr>
        <p:spPr>
          <a:xfrm flipH="1" flipV="1">
            <a:off x="2137951" y="4246271"/>
            <a:ext cx="1149183" cy="347054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0CD465F-192C-4949-A5B2-EFECFC8641C8}"/>
              </a:ext>
            </a:extLst>
          </p:cNvPr>
          <p:cNvCxnSpPr>
            <a:cxnSpLocks/>
            <a:stCxn id="37" idx="0"/>
            <a:endCxn id="35" idx="3"/>
          </p:cNvCxnSpPr>
          <p:nvPr/>
        </p:nvCxnSpPr>
        <p:spPr>
          <a:xfrm flipH="1" flipV="1">
            <a:off x="9717822" y="2966887"/>
            <a:ext cx="1189686" cy="426614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2B5E9199-1911-4DAD-A312-EFF7129EBACC}"/>
              </a:ext>
            </a:extLst>
          </p:cNvPr>
          <p:cNvCxnSpPr>
            <a:cxnSpLocks/>
            <a:stCxn id="53" idx="0"/>
            <a:endCxn id="35" idx="2"/>
          </p:cNvCxnSpPr>
          <p:nvPr/>
        </p:nvCxnSpPr>
        <p:spPr>
          <a:xfrm flipV="1">
            <a:off x="7938549" y="3114676"/>
            <a:ext cx="1300273" cy="920709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B9019FAA-292D-41C2-A8CD-EC2D20D74DF2}"/>
              </a:ext>
            </a:extLst>
          </p:cNvPr>
          <p:cNvSpPr/>
          <p:nvPr/>
        </p:nvSpPr>
        <p:spPr>
          <a:xfrm>
            <a:off x="6484316" y="1043886"/>
            <a:ext cx="5503874" cy="5478720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5577840" rtlCol="0" anchor="t" anchorCtr="0"/>
          <a:lstStyle/>
          <a:p>
            <a:pPr algn="ctr"/>
            <a:r>
              <a:rPr lang="en-US" sz="2400" b="1" dirty="0">
                <a:solidFill>
                  <a:srgbClr val="2996D2"/>
                </a:solidFill>
              </a:rPr>
              <a:t>Room </a:t>
            </a:r>
          </a:p>
          <a:p>
            <a:pPr algn="ctr"/>
            <a:r>
              <a:rPr lang="en-US" sz="2400" b="1" dirty="0">
                <a:solidFill>
                  <a:srgbClr val="2996D2"/>
                </a:solidFill>
              </a:rPr>
              <a:t>(</a:t>
            </a:r>
            <a:r>
              <a:rPr lang="en-US" sz="2400" b="1" dirty="0" err="1">
                <a:solidFill>
                  <a:srgbClr val="2996D2"/>
                </a:solidFill>
              </a:rPr>
              <a:t>MultiPartyChat</a:t>
            </a:r>
            <a:r>
              <a:rPr lang="en-US" sz="2400" b="1" dirty="0">
                <a:solidFill>
                  <a:srgbClr val="2996D2"/>
                </a:solidFill>
              </a:rPr>
              <a:t>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1536DE-FBCC-4538-A937-D28A93C4E6C2}"/>
              </a:ext>
            </a:extLst>
          </p:cNvPr>
          <p:cNvSpPr/>
          <p:nvPr/>
        </p:nvSpPr>
        <p:spPr>
          <a:xfrm>
            <a:off x="593376" y="1500163"/>
            <a:ext cx="4510254" cy="4300122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114800" rtlCol="0" anchor="t" anchorCtr="0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Channel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7C0608-B701-40DD-B105-94B44D395F6E}"/>
              </a:ext>
            </a:extLst>
          </p:cNvPr>
          <p:cNvCxnSpPr>
            <a:cxnSpLocks/>
            <a:stCxn id="54" idx="1"/>
            <a:endCxn id="49" idx="3"/>
          </p:cNvCxnSpPr>
          <p:nvPr/>
        </p:nvCxnSpPr>
        <p:spPr>
          <a:xfrm flipH="1">
            <a:off x="4337972" y="1949326"/>
            <a:ext cx="1246711" cy="514739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2BC53A6-6AC7-40CE-9811-EC44260695B3}"/>
              </a:ext>
            </a:extLst>
          </p:cNvPr>
          <p:cNvCxnSpPr>
            <a:cxnSpLocks/>
            <a:stCxn id="54" idx="3"/>
            <a:endCxn id="34" idx="1"/>
          </p:cNvCxnSpPr>
          <p:nvPr/>
        </p:nvCxnSpPr>
        <p:spPr>
          <a:xfrm>
            <a:off x="6187426" y="1949326"/>
            <a:ext cx="2170391" cy="605343"/>
          </a:xfrm>
          <a:prstGeom prst="line">
            <a:avLst/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3048B75-60F1-4CBB-BAF9-66D600CD9397}"/>
              </a:ext>
            </a:extLst>
          </p:cNvPr>
          <p:cNvCxnSpPr>
            <a:cxnSpLocks/>
            <a:stCxn id="120" idx="3"/>
            <a:endCxn id="37" idx="1"/>
          </p:cNvCxnSpPr>
          <p:nvPr/>
        </p:nvCxnSpPr>
        <p:spPr>
          <a:xfrm>
            <a:off x="6178355" y="3295757"/>
            <a:ext cx="3848147" cy="785991"/>
          </a:xfrm>
          <a:prstGeom prst="line">
            <a:avLst/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8">
            <a:extLst>
              <a:ext uri="{FF2B5EF4-FFF2-40B4-BE49-F238E27FC236}">
                <a16:creationId xmlns:a16="http://schemas.microsoft.com/office/drawing/2014/main" id="{DF9E8F51-4DD0-4C70-B6EF-57F901D7E99D}"/>
              </a:ext>
            </a:extLst>
          </p:cNvPr>
          <p:cNvSpPr/>
          <p:nvPr/>
        </p:nvSpPr>
        <p:spPr>
          <a:xfrm>
            <a:off x="3287134" y="4297240"/>
            <a:ext cx="1253832" cy="59217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Subscriber 3 (Audience)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E6F605D-6C5E-4160-95C0-3827A108E7D1}"/>
              </a:ext>
            </a:extLst>
          </p:cNvPr>
          <p:cNvCxnSpPr>
            <a:cxnSpLocks/>
            <a:stCxn id="123" idx="1"/>
            <a:endCxn id="59" idx="3"/>
          </p:cNvCxnSpPr>
          <p:nvPr/>
        </p:nvCxnSpPr>
        <p:spPr>
          <a:xfrm flipH="1" flipV="1">
            <a:off x="4540966" y="4593325"/>
            <a:ext cx="1064624" cy="116571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EAEDDDA-B1B4-4A3B-BE9E-063BDD74C294}"/>
              </a:ext>
            </a:extLst>
          </p:cNvPr>
          <p:cNvCxnSpPr>
            <a:cxnSpLocks/>
            <a:stCxn id="123" idx="3"/>
            <a:endCxn id="53" idx="1"/>
          </p:cNvCxnSpPr>
          <p:nvPr/>
        </p:nvCxnSpPr>
        <p:spPr>
          <a:xfrm>
            <a:off x="6208333" y="4709896"/>
            <a:ext cx="849210" cy="13736"/>
          </a:xfrm>
          <a:prstGeom prst="line">
            <a:avLst/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8">
            <a:extLst>
              <a:ext uri="{FF2B5EF4-FFF2-40B4-BE49-F238E27FC236}">
                <a16:creationId xmlns:a16="http://schemas.microsoft.com/office/drawing/2014/main" id="{9C3ED420-E01E-4EEF-A247-23F917B36422}"/>
              </a:ext>
            </a:extLst>
          </p:cNvPr>
          <p:cNvSpPr/>
          <p:nvPr/>
        </p:nvSpPr>
        <p:spPr>
          <a:xfrm>
            <a:off x="3276695" y="3181660"/>
            <a:ext cx="1258661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2 (Audience)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9157413-659B-4C80-BC30-C34D380A2852}"/>
              </a:ext>
            </a:extLst>
          </p:cNvPr>
          <p:cNvGrpSpPr/>
          <p:nvPr/>
        </p:nvGrpSpPr>
        <p:grpSpPr>
          <a:xfrm>
            <a:off x="5319938" y="1647954"/>
            <a:ext cx="1131566" cy="1112495"/>
            <a:chOff x="7071040" y="278638"/>
            <a:chExt cx="1131566" cy="1112495"/>
          </a:xfrm>
        </p:grpSpPr>
        <p:pic>
          <p:nvPicPr>
            <p:cNvPr id="54" name="Graphic 53" descr="User">
              <a:extLst>
                <a:ext uri="{FF2B5EF4-FFF2-40B4-BE49-F238E27FC236}">
                  <a16:creationId xmlns:a16="http://schemas.microsoft.com/office/drawing/2014/main" id="{FC378A8F-22CC-42AD-AF53-57713D486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2F6C41F-09A8-41E4-A445-9103F5C82224}"/>
                </a:ext>
              </a:extLst>
            </p:cNvPr>
            <p:cNvSpPr txBox="1"/>
            <p:nvPr/>
          </p:nvSpPr>
          <p:spPr>
            <a:xfrm>
              <a:off x="7071040" y="806358"/>
              <a:ext cx="11315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Participant 1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98B6843-7052-4AA3-BDA4-6BED33E99779}"/>
              </a:ext>
            </a:extLst>
          </p:cNvPr>
          <p:cNvGrpSpPr/>
          <p:nvPr/>
        </p:nvGrpSpPr>
        <p:grpSpPr>
          <a:xfrm>
            <a:off x="5333613" y="2994385"/>
            <a:ext cx="1104217" cy="1085271"/>
            <a:chOff x="7093786" y="278638"/>
            <a:chExt cx="1104217" cy="1085271"/>
          </a:xfrm>
        </p:grpSpPr>
        <p:pic>
          <p:nvPicPr>
            <p:cNvPr id="120" name="Graphic 119" descr="User">
              <a:extLst>
                <a:ext uri="{FF2B5EF4-FFF2-40B4-BE49-F238E27FC236}">
                  <a16:creationId xmlns:a16="http://schemas.microsoft.com/office/drawing/2014/main" id="{38B0B853-218F-4F8B-9A34-8BD9F2AA3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2865FC2-F4DE-4BE7-B6AF-9A6642ACBE96}"/>
                </a:ext>
              </a:extLst>
            </p:cNvPr>
            <p:cNvSpPr txBox="1"/>
            <p:nvPr/>
          </p:nvSpPr>
          <p:spPr>
            <a:xfrm>
              <a:off x="7093786" y="779134"/>
              <a:ext cx="1104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Participant 2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0504B80-77CD-4B0C-947B-8A6661D919C3}"/>
              </a:ext>
            </a:extLst>
          </p:cNvPr>
          <p:cNvGrpSpPr/>
          <p:nvPr/>
        </p:nvGrpSpPr>
        <p:grpSpPr>
          <a:xfrm>
            <a:off x="5303383" y="4408524"/>
            <a:ext cx="1164676" cy="1088796"/>
            <a:chOff x="7033578" y="278638"/>
            <a:chExt cx="1164676" cy="1088796"/>
          </a:xfrm>
        </p:grpSpPr>
        <p:pic>
          <p:nvPicPr>
            <p:cNvPr id="123" name="Graphic 122" descr="User">
              <a:extLst>
                <a:ext uri="{FF2B5EF4-FFF2-40B4-BE49-F238E27FC236}">
                  <a16:creationId xmlns:a16="http://schemas.microsoft.com/office/drawing/2014/main" id="{CAFCF1FE-6D24-4333-B910-C0699B6CB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2F32638A-1243-4017-AAE1-8198E4B44863}"/>
                </a:ext>
              </a:extLst>
            </p:cNvPr>
            <p:cNvSpPr txBox="1"/>
            <p:nvPr/>
          </p:nvSpPr>
          <p:spPr>
            <a:xfrm>
              <a:off x="7033578" y="782659"/>
              <a:ext cx="11646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Participant 3</a:t>
              </a:r>
            </a:p>
          </p:txBody>
        </p:sp>
      </p:grp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51692567-0500-42A2-8544-DA598F17BC00}"/>
              </a:ext>
            </a:extLst>
          </p:cNvPr>
          <p:cNvCxnSpPr>
            <a:cxnSpLocks/>
            <a:stCxn id="120" idx="1"/>
            <a:endCxn id="74" idx="3"/>
          </p:cNvCxnSpPr>
          <p:nvPr/>
        </p:nvCxnSpPr>
        <p:spPr>
          <a:xfrm flipH="1">
            <a:off x="4535356" y="3295757"/>
            <a:ext cx="1040256" cy="190336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C49A957-9D98-4FCA-A76D-F0AE2FDA95B7}"/>
              </a:ext>
            </a:extLst>
          </p:cNvPr>
          <p:cNvGrpSpPr/>
          <p:nvPr/>
        </p:nvGrpSpPr>
        <p:grpSpPr>
          <a:xfrm>
            <a:off x="7057543" y="4035385"/>
            <a:ext cx="1762011" cy="1376493"/>
            <a:chOff x="1168736" y="1443605"/>
            <a:chExt cx="1177299" cy="712856"/>
          </a:xfrm>
        </p:grpSpPr>
        <p:sp>
          <p:nvSpPr>
            <p:cNvPr id="53" name="Rounded Rectangle 8">
              <a:extLst>
                <a:ext uri="{FF2B5EF4-FFF2-40B4-BE49-F238E27FC236}">
                  <a16:creationId xmlns:a16="http://schemas.microsoft.com/office/drawing/2014/main" id="{4E741DBC-2277-45A5-9342-B48B44613AFD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17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3 (Participant)</a:t>
              </a:r>
            </a:p>
          </p:txBody>
        </p:sp>
        <p:sp>
          <p:nvSpPr>
            <p:cNvPr id="55" name="Rounded Rectangle 8">
              <a:extLst>
                <a:ext uri="{FF2B5EF4-FFF2-40B4-BE49-F238E27FC236}">
                  <a16:creationId xmlns:a16="http://schemas.microsoft.com/office/drawing/2014/main" id="{D5A519AB-26D4-4DF1-BEE8-BEF894664BD5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rgbClr val="7030A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0486400-EB6B-4FFB-A407-7E4D2388189F}"/>
              </a:ext>
            </a:extLst>
          </p:cNvPr>
          <p:cNvCxnSpPr>
            <a:cxnSpLocks/>
            <a:stCxn id="34" idx="2"/>
            <a:endCxn id="55" idx="3"/>
          </p:cNvCxnSpPr>
          <p:nvPr/>
        </p:nvCxnSpPr>
        <p:spPr>
          <a:xfrm flipH="1">
            <a:off x="8417548" y="3242915"/>
            <a:ext cx="821275" cy="1892935"/>
          </a:xfrm>
          <a:prstGeom prst="line">
            <a:avLst/>
          </a:prstGeom>
          <a:ln w="25400">
            <a:solidFill>
              <a:srgbClr val="7030A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812D1AD-5947-40D9-A176-0D1981222791}"/>
              </a:ext>
            </a:extLst>
          </p:cNvPr>
          <p:cNvCxnSpPr>
            <a:cxnSpLocks/>
            <a:stCxn id="37" idx="2"/>
            <a:endCxn id="55" idx="3"/>
          </p:cNvCxnSpPr>
          <p:nvPr/>
        </p:nvCxnSpPr>
        <p:spPr>
          <a:xfrm flipH="1">
            <a:off x="8417548" y="4769994"/>
            <a:ext cx="2489960" cy="365856"/>
          </a:xfrm>
          <a:prstGeom prst="line">
            <a:avLst/>
          </a:prstGeom>
          <a:ln w="25400">
            <a:solidFill>
              <a:srgbClr val="7030A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3C914EC-6E67-4B3E-9978-3EE27845233F}"/>
              </a:ext>
            </a:extLst>
          </p:cNvPr>
          <p:cNvCxnSpPr>
            <a:cxnSpLocks/>
            <a:stCxn id="53" idx="0"/>
            <a:endCxn id="38" idx="1"/>
          </p:cNvCxnSpPr>
          <p:nvPr/>
        </p:nvCxnSpPr>
        <p:spPr>
          <a:xfrm>
            <a:off x="7938549" y="4035385"/>
            <a:ext cx="2489958" cy="458581"/>
          </a:xfrm>
          <a:prstGeom prst="line">
            <a:avLst/>
          </a:prstGeom>
          <a:ln w="25400">
            <a:solidFill>
              <a:srgbClr val="00B05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59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0B2A075-B42C-4AAD-A436-BB4DA3A30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87496" cy="4351338"/>
          </a:xfrm>
        </p:spPr>
        <p:txBody>
          <a:bodyPr/>
          <a:lstStyle/>
          <a:p>
            <a:r>
              <a:rPr lang="en-US" dirty="0"/>
              <a:t>Subscriber is also known as “Viewer”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sym typeface="Calibri"/>
              </a:rPr>
              <a:t>Member Types by Function</a:t>
            </a:r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257300" y="101600"/>
            <a:ext cx="1117600" cy="1198880"/>
            <a:chOff x="0" y="0"/>
            <a:chExt cx="1117600" cy="119888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399627" cy="3996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>
              <a:off x="399627" y="0"/>
              <a:ext cx="0" cy="119888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0" y="399627"/>
              <a:ext cx="1117600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4398AAB6-5F64-4189-B507-2E033DB11CD3}"/>
              </a:ext>
            </a:extLst>
          </p:cNvPr>
          <p:cNvSpPr/>
          <p:nvPr/>
        </p:nvSpPr>
        <p:spPr>
          <a:xfrm>
            <a:off x="3987283" y="1940328"/>
            <a:ext cx="5004216" cy="3498488"/>
          </a:xfrm>
          <a:prstGeom prst="ellipse">
            <a:avLst/>
          </a:prstGeom>
          <a:noFill/>
          <a:ln w="38100">
            <a:solidFill>
              <a:srgbClr val="D43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017520" rtlCol="0" anchor="t" anchorCtr="0"/>
          <a:lstStyle/>
          <a:p>
            <a:pPr algn="ctr"/>
            <a:r>
              <a:rPr lang="en-US" sz="2400" b="1" dirty="0">
                <a:solidFill>
                  <a:srgbClr val="D43378"/>
                </a:solidFill>
              </a:rPr>
              <a:t>Publisher</a:t>
            </a: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C09C96F2-E616-412F-AAAF-C49491E97964}"/>
              </a:ext>
            </a:extLst>
          </p:cNvPr>
          <p:cNvSpPr/>
          <p:nvPr/>
        </p:nvSpPr>
        <p:spPr>
          <a:xfrm>
            <a:off x="4788807" y="3320245"/>
            <a:ext cx="1461569" cy="72449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43378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Presenter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1DCCB7-962E-4E85-82C4-FF516BD72A1B}"/>
              </a:ext>
            </a:extLst>
          </p:cNvPr>
          <p:cNvSpPr/>
          <p:nvPr/>
        </p:nvSpPr>
        <p:spPr>
          <a:xfrm>
            <a:off x="6887578" y="1895023"/>
            <a:ext cx="5003561" cy="349848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01752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A0948D2F-784A-4D78-BD32-690DCFC2753E}"/>
              </a:ext>
            </a:extLst>
          </p:cNvPr>
          <p:cNvSpPr/>
          <p:nvPr/>
        </p:nvSpPr>
        <p:spPr>
          <a:xfrm>
            <a:off x="7239500" y="2949816"/>
            <a:ext cx="1461570" cy="63100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96D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Moderator</a:t>
            </a:r>
          </a:p>
        </p:txBody>
      </p:sp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9F89450E-65EC-445E-AE4E-AC22D3574A46}"/>
              </a:ext>
            </a:extLst>
          </p:cNvPr>
          <p:cNvSpPr/>
          <p:nvPr/>
        </p:nvSpPr>
        <p:spPr>
          <a:xfrm>
            <a:off x="7239500" y="3715575"/>
            <a:ext cx="1461570" cy="658331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53C9EDC-8448-4529-A96A-BA9463677F20}"/>
              </a:ext>
            </a:extLst>
          </p:cNvPr>
          <p:cNvSpPr/>
          <p:nvPr/>
        </p:nvSpPr>
        <p:spPr>
          <a:xfrm>
            <a:off x="10140200" y="3285387"/>
            <a:ext cx="1587247" cy="67919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Audience</a:t>
            </a:r>
          </a:p>
        </p:txBody>
      </p:sp>
    </p:spTree>
    <p:extLst>
      <p:ext uri="{BB962C8B-B14F-4D97-AF65-F5344CB8AC3E}">
        <p14:creationId xmlns:p14="http://schemas.microsoft.com/office/powerpoint/2010/main" val="1834711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847B44-FEBF-40BE-AEF8-5733BC42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Couch Capabilities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86EAFC-2631-40C6-9C4F-B10644BB5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814761"/>
              </p:ext>
            </p:extLst>
          </p:nvPr>
        </p:nvGraphicFramePr>
        <p:xfrm>
          <a:off x="838200" y="1825625"/>
          <a:ext cx="10515601" cy="14833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865715">
                  <a:extLst>
                    <a:ext uri="{9D8B030D-6E8A-4147-A177-3AD203B41FA5}">
                      <a16:colId xmlns:a16="http://schemas.microsoft.com/office/drawing/2014/main" val="2758989941"/>
                    </a:ext>
                  </a:extLst>
                </a:gridCol>
                <a:gridCol w="1941237">
                  <a:extLst>
                    <a:ext uri="{9D8B030D-6E8A-4147-A177-3AD203B41FA5}">
                      <a16:colId xmlns:a16="http://schemas.microsoft.com/office/drawing/2014/main" val="4238242841"/>
                    </a:ext>
                  </a:extLst>
                </a:gridCol>
                <a:gridCol w="2414016">
                  <a:extLst>
                    <a:ext uri="{9D8B030D-6E8A-4147-A177-3AD203B41FA5}">
                      <a16:colId xmlns:a16="http://schemas.microsoft.com/office/drawing/2014/main" val="1365624130"/>
                    </a:ext>
                  </a:extLst>
                </a:gridCol>
                <a:gridCol w="2170176">
                  <a:extLst>
                    <a:ext uri="{9D8B030D-6E8A-4147-A177-3AD203B41FA5}">
                      <a16:colId xmlns:a16="http://schemas.microsoft.com/office/drawing/2014/main" val="2369331853"/>
                    </a:ext>
                  </a:extLst>
                </a:gridCol>
                <a:gridCol w="2124457">
                  <a:extLst>
                    <a:ext uri="{9D8B030D-6E8A-4147-A177-3AD203B41FA5}">
                      <a16:colId xmlns:a16="http://schemas.microsoft.com/office/drawing/2014/main" val="947995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Presenter Stream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Participant 1 Stream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Participant 2 Stream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Participant 3 Stream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6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86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19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68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772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71FF129-FD19-3543-AB38-8D5DB083C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Use Case: Interactive Night Club</a:t>
            </a:r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B8EB1B1A-6A36-4D1B-84C1-3893A7765054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657225" y="1825625"/>
          <a:ext cx="1050925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Graphic 2" descr="Couch">
            <a:extLst>
              <a:ext uri="{FF2B5EF4-FFF2-40B4-BE49-F238E27FC236}">
                <a16:creationId xmlns:a16="http://schemas.microsoft.com/office/drawing/2014/main" id="{D5BB98FA-938A-4F27-9F18-55DCE0F16A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68206" y="5414596"/>
            <a:ext cx="334108" cy="334108"/>
          </a:xfrm>
          <a:prstGeom prst="rect">
            <a:avLst/>
          </a:prstGeom>
        </p:spPr>
      </p:pic>
      <p:sp>
        <p:nvSpPr>
          <p:cNvPr id="9" name="Rectangle 8" descr="Couch">
            <a:extLst>
              <a:ext uri="{FF2B5EF4-FFF2-40B4-BE49-F238E27FC236}">
                <a16:creationId xmlns:a16="http://schemas.microsoft.com/office/drawing/2014/main" id="{C8195498-83D2-4D48-8161-541C91873EAA}"/>
              </a:ext>
            </a:extLst>
          </p:cNvPr>
          <p:cNvSpPr/>
          <p:nvPr/>
        </p:nvSpPr>
        <p:spPr>
          <a:xfrm>
            <a:off x="1212673" y="2400531"/>
            <a:ext cx="683614" cy="683614"/>
          </a:xfrm>
          <a:prstGeom prst="rect">
            <a:avLst/>
          </a:pr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ectangle 9" descr="Couch">
            <a:extLst>
              <a:ext uri="{FF2B5EF4-FFF2-40B4-BE49-F238E27FC236}">
                <a16:creationId xmlns:a16="http://schemas.microsoft.com/office/drawing/2014/main" id="{3C079F27-1D29-4B32-8E35-12D37B880C4F}"/>
              </a:ext>
            </a:extLst>
          </p:cNvPr>
          <p:cNvSpPr/>
          <p:nvPr/>
        </p:nvSpPr>
        <p:spPr>
          <a:xfrm>
            <a:off x="870866" y="1804799"/>
            <a:ext cx="683614" cy="683614"/>
          </a:xfrm>
          <a:prstGeom prst="rect">
            <a:avLst/>
          </a:pr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4778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8FA9E20-FCCA-4DD4-AA42-7E98799438C3}"/>
              </a:ext>
            </a:extLst>
          </p:cNvPr>
          <p:cNvGrpSpPr/>
          <p:nvPr/>
        </p:nvGrpSpPr>
        <p:grpSpPr>
          <a:xfrm>
            <a:off x="6575734" y="2559656"/>
            <a:ext cx="2458769" cy="650495"/>
            <a:chOff x="1168737" y="1443605"/>
            <a:chExt cx="1050423" cy="712857"/>
          </a:xfrm>
        </p:grpSpPr>
        <p:sp>
          <p:nvSpPr>
            <p:cNvPr id="37" name="Rounded Rectangle 8">
              <a:extLst>
                <a:ext uri="{FF2B5EF4-FFF2-40B4-BE49-F238E27FC236}">
                  <a16:creationId xmlns:a16="http://schemas.microsoft.com/office/drawing/2014/main" id="{8833705D-BA7E-4E56-96E2-B904764A9090}"/>
                </a:ext>
              </a:extLst>
            </p:cNvPr>
            <p:cNvSpPr/>
            <p:nvPr/>
          </p:nvSpPr>
          <p:spPr>
            <a:xfrm>
              <a:off x="1168737" y="1443605"/>
              <a:ext cx="1050423" cy="71285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17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Publisher &amp; Subscriber A2 (Participant)</a:t>
              </a:r>
            </a:p>
          </p:txBody>
        </p:sp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id="{6E4A9108-1B7C-48A8-A8CB-880E7DA2CFA8}"/>
                </a:ext>
              </a:extLst>
            </p:cNvPr>
            <p:cNvSpPr/>
            <p:nvPr/>
          </p:nvSpPr>
          <p:spPr>
            <a:xfrm>
              <a:off x="1411111" y="1783168"/>
              <a:ext cx="577286" cy="263768"/>
            </a:xfrm>
            <a:prstGeom prst="roundRect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dirty="0"/>
                <a:t>Stream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606E036-36AA-402B-A062-75905DB259D8}"/>
              </a:ext>
            </a:extLst>
          </p:cNvPr>
          <p:cNvGrpSpPr/>
          <p:nvPr/>
        </p:nvGrpSpPr>
        <p:grpSpPr>
          <a:xfrm>
            <a:off x="6564188" y="1889685"/>
            <a:ext cx="2464111" cy="588356"/>
            <a:chOff x="1168736" y="1458814"/>
            <a:chExt cx="1177299" cy="712856"/>
          </a:xfrm>
        </p:grpSpPr>
        <p:sp>
          <p:nvSpPr>
            <p:cNvPr id="34" name="Rounded Rectangle 8">
              <a:extLst>
                <a:ext uri="{FF2B5EF4-FFF2-40B4-BE49-F238E27FC236}">
                  <a16:creationId xmlns:a16="http://schemas.microsoft.com/office/drawing/2014/main" id="{C4AAA51E-BD39-409B-B37C-2AEB844DFAA5}"/>
                </a:ext>
              </a:extLst>
            </p:cNvPr>
            <p:cNvSpPr/>
            <p:nvPr/>
          </p:nvSpPr>
          <p:spPr>
            <a:xfrm>
              <a:off x="1168736" y="1458814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Publisher &amp; Subscriber A1 (Participant)</a:t>
              </a:r>
            </a:p>
          </p:txBody>
        </p:sp>
        <p:sp>
          <p:nvSpPr>
            <p:cNvPr id="35" name="Rounded Rectangle 8">
              <a:extLst>
                <a:ext uri="{FF2B5EF4-FFF2-40B4-BE49-F238E27FC236}">
                  <a16:creationId xmlns:a16="http://schemas.microsoft.com/office/drawing/2014/main" id="{5D006B6C-7982-4B2C-A5E6-3C0557765B15}"/>
                </a:ext>
              </a:extLst>
            </p:cNvPr>
            <p:cNvSpPr/>
            <p:nvPr/>
          </p:nvSpPr>
          <p:spPr>
            <a:xfrm>
              <a:off x="1445313" y="1799683"/>
              <a:ext cx="640094" cy="276010"/>
            </a:xfrm>
            <a:prstGeom prst="roundRect">
              <a:avLst/>
            </a:prstGeom>
            <a:solidFill>
              <a:schemeClr val="accent5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100" dirty="0"/>
                <a:t>Stream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26B621-3CCD-4E8C-B956-F22316C38F33}"/>
              </a:ext>
            </a:extLst>
          </p:cNvPr>
          <p:cNvGrpSpPr/>
          <p:nvPr/>
        </p:nvGrpSpPr>
        <p:grpSpPr>
          <a:xfrm>
            <a:off x="503441" y="3218636"/>
            <a:ext cx="963404" cy="826256"/>
            <a:chOff x="1168736" y="1443605"/>
            <a:chExt cx="1177299" cy="712856"/>
          </a:xfrm>
        </p:grpSpPr>
        <p:sp>
          <p:nvSpPr>
            <p:cNvPr id="30" name="Rounded Rectangle 8">
              <a:extLst>
                <a:ext uri="{FF2B5EF4-FFF2-40B4-BE49-F238E27FC236}">
                  <a16:creationId xmlns:a16="http://schemas.microsoft.com/office/drawing/2014/main" id="{64A5EDF8-798B-419E-BDB4-AF994C8F674A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EB25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31" name="Rounded Rectangle 8">
              <a:extLst>
                <a:ext uri="{FF2B5EF4-FFF2-40B4-BE49-F238E27FC236}">
                  <a16:creationId xmlns:a16="http://schemas.microsoft.com/office/drawing/2014/main" id="{C9B00F96-6541-41EA-B8F1-5046AE0E25EB}"/>
                </a:ext>
              </a:extLst>
            </p:cNvPr>
            <p:cNvSpPr/>
            <p:nvPr/>
          </p:nvSpPr>
          <p:spPr>
            <a:xfrm>
              <a:off x="1437338" y="1873335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200" dirty="0"/>
                <a:t>Stream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Interactive Night Club Architecture</a:t>
            </a:r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FBC2BBE-B579-ED49-96AC-27D80B8641C6}"/>
              </a:ext>
            </a:extLst>
          </p:cNvPr>
          <p:cNvCxnSpPr>
            <a:cxnSpLocks/>
            <a:stCxn id="49" idx="1"/>
            <a:endCxn id="31" idx="3"/>
          </p:cNvCxnSpPr>
          <p:nvPr/>
        </p:nvCxnSpPr>
        <p:spPr>
          <a:xfrm flipH="1">
            <a:off x="1247043" y="2860640"/>
            <a:ext cx="428056" cy="944800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8">
            <a:extLst>
              <a:ext uri="{FF2B5EF4-FFF2-40B4-BE49-F238E27FC236}">
                <a16:creationId xmlns:a16="http://schemas.microsoft.com/office/drawing/2014/main" id="{8BE2126D-AB4B-4ACA-B15A-2ADA8EFC0551}"/>
              </a:ext>
            </a:extLst>
          </p:cNvPr>
          <p:cNvSpPr/>
          <p:nvPr/>
        </p:nvSpPr>
        <p:spPr>
          <a:xfrm>
            <a:off x="1675099" y="2652847"/>
            <a:ext cx="1065969" cy="41558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Subscriber A1 (Audience)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C8F07A7-4B69-4489-8E68-640494003D82}"/>
              </a:ext>
            </a:extLst>
          </p:cNvPr>
          <p:cNvCxnSpPr>
            <a:cxnSpLocks/>
            <a:stCxn id="74" idx="1"/>
            <a:endCxn id="31" idx="3"/>
          </p:cNvCxnSpPr>
          <p:nvPr/>
        </p:nvCxnSpPr>
        <p:spPr>
          <a:xfrm flipH="1">
            <a:off x="1247043" y="3429934"/>
            <a:ext cx="606849" cy="375506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9BC887B-1A59-4285-87DC-B54C0B765F32}"/>
              </a:ext>
            </a:extLst>
          </p:cNvPr>
          <p:cNvCxnSpPr>
            <a:cxnSpLocks/>
            <a:stCxn id="59" idx="1"/>
            <a:endCxn id="31" idx="3"/>
          </p:cNvCxnSpPr>
          <p:nvPr/>
        </p:nvCxnSpPr>
        <p:spPr>
          <a:xfrm flipH="1" flipV="1">
            <a:off x="1247043" y="3805440"/>
            <a:ext cx="647512" cy="228610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B9019FAA-292D-41C2-A8CD-EC2D20D74DF2}"/>
              </a:ext>
            </a:extLst>
          </p:cNvPr>
          <p:cNvSpPr/>
          <p:nvPr/>
        </p:nvSpPr>
        <p:spPr>
          <a:xfrm>
            <a:off x="6252317" y="1278058"/>
            <a:ext cx="3530610" cy="2714804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651760" rtlCol="0" anchor="t" anchorCtr="0"/>
          <a:lstStyle/>
          <a:p>
            <a:pPr algn="ctr"/>
            <a:r>
              <a:rPr lang="en-US" sz="1600" b="1" dirty="0">
                <a:solidFill>
                  <a:srgbClr val="2996D2"/>
                </a:solidFill>
              </a:rPr>
              <a:t>Room A </a:t>
            </a:r>
          </a:p>
          <a:p>
            <a:pPr algn="ctr"/>
            <a:r>
              <a:rPr lang="en-US" sz="1600" b="1" dirty="0">
                <a:solidFill>
                  <a:srgbClr val="2996D2"/>
                </a:solidFill>
              </a:rPr>
              <a:t>(</a:t>
            </a:r>
            <a:r>
              <a:rPr lang="en-US" sz="1600" b="1" dirty="0" err="1">
                <a:solidFill>
                  <a:srgbClr val="2996D2"/>
                </a:solidFill>
              </a:rPr>
              <a:t>MultiPartyChat</a:t>
            </a:r>
            <a:r>
              <a:rPr lang="en-US" sz="1600" b="1" dirty="0">
                <a:solidFill>
                  <a:srgbClr val="2996D2"/>
                </a:solidFill>
              </a:rPr>
              <a:t>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1536DE-FBCC-4538-A937-D28A93C4E6C2}"/>
              </a:ext>
            </a:extLst>
          </p:cNvPr>
          <p:cNvSpPr/>
          <p:nvPr/>
        </p:nvSpPr>
        <p:spPr>
          <a:xfrm>
            <a:off x="326638" y="1922074"/>
            <a:ext cx="3066288" cy="3323508"/>
          </a:xfrm>
          <a:prstGeom prst="ellipse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108960" rtlCol="0" anchor="t" anchorCtr="0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Channel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7C0608-B701-40DD-B105-94B44D395F6E}"/>
              </a:ext>
            </a:extLst>
          </p:cNvPr>
          <p:cNvCxnSpPr>
            <a:cxnSpLocks/>
            <a:stCxn id="54" idx="1"/>
            <a:endCxn id="49" idx="3"/>
          </p:cNvCxnSpPr>
          <p:nvPr/>
        </p:nvCxnSpPr>
        <p:spPr>
          <a:xfrm flipH="1">
            <a:off x="2741068" y="1758440"/>
            <a:ext cx="2469393" cy="1102200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8">
            <a:extLst>
              <a:ext uri="{FF2B5EF4-FFF2-40B4-BE49-F238E27FC236}">
                <a16:creationId xmlns:a16="http://schemas.microsoft.com/office/drawing/2014/main" id="{DF9E8F51-4DD0-4C70-B6EF-57F901D7E99D}"/>
              </a:ext>
            </a:extLst>
          </p:cNvPr>
          <p:cNvSpPr/>
          <p:nvPr/>
        </p:nvSpPr>
        <p:spPr>
          <a:xfrm>
            <a:off x="1894555" y="3826346"/>
            <a:ext cx="1010546" cy="4154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Subscriber B1 (Audience)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E6F605D-6C5E-4160-95C0-3827A108E7D1}"/>
              </a:ext>
            </a:extLst>
          </p:cNvPr>
          <p:cNvCxnSpPr>
            <a:cxnSpLocks/>
            <a:stCxn id="258" idx="1"/>
            <a:endCxn id="59" idx="3"/>
          </p:cNvCxnSpPr>
          <p:nvPr/>
        </p:nvCxnSpPr>
        <p:spPr>
          <a:xfrm flipH="1" flipV="1">
            <a:off x="2905101" y="4034050"/>
            <a:ext cx="5002935" cy="251461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8">
            <a:extLst>
              <a:ext uri="{FF2B5EF4-FFF2-40B4-BE49-F238E27FC236}">
                <a16:creationId xmlns:a16="http://schemas.microsoft.com/office/drawing/2014/main" id="{9C3ED420-E01E-4EEF-A247-23F917B36422}"/>
              </a:ext>
            </a:extLst>
          </p:cNvPr>
          <p:cNvSpPr/>
          <p:nvPr/>
        </p:nvSpPr>
        <p:spPr>
          <a:xfrm>
            <a:off x="1853892" y="3231960"/>
            <a:ext cx="1065969" cy="39594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Subscriber A2 (Audience)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9157413-659B-4C80-BC30-C34D380A2852}"/>
              </a:ext>
            </a:extLst>
          </p:cNvPr>
          <p:cNvGrpSpPr/>
          <p:nvPr/>
        </p:nvGrpSpPr>
        <p:grpSpPr>
          <a:xfrm>
            <a:off x="4945716" y="1457068"/>
            <a:ext cx="1131566" cy="1112495"/>
            <a:chOff x="7071040" y="278638"/>
            <a:chExt cx="1131566" cy="1112495"/>
          </a:xfrm>
        </p:grpSpPr>
        <p:pic>
          <p:nvPicPr>
            <p:cNvPr id="54" name="Graphic 53" descr="User">
              <a:extLst>
                <a:ext uri="{FF2B5EF4-FFF2-40B4-BE49-F238E27FC236}">
                  <a16:creationId xmlns:a16="http://schemas.microsoft.com/office/drawing/2014/main" id="{FC378A8F-22CC-42AD-AF53-57713D486E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2F6C41F-09A8-41E4-A445-9103F5C82224}"/>
                </a:ext>
              </a:extLst>
            </p:cNvPr>
            <p:cNvSpPr txBox="1"/>
            <p:nvPr/>
          </p:nvSpPr>
          <p:spPr>
            <a:xfrm>
              <a:off x="7071040" y="806358"/>
              <a:ext cx="11315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Participant A1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98B6843-7052-4AA3-BDA4-6BED33E99779}"/>
              </a:ext>
            </a:extLst>
          </p:cNvPr>
          <p:cNvGrpSpPr/>
          <p:nvPr/>
        </p:nvGrpSpPr>
        <p:grpSpPr>
          <a:xfrm>
            <a:off x="4968129" y="2509077"/>
            <a:ext cx="1104217" cy="1085271"/>
            <a:chOff x="7093786" y="278638"/>
            <a:chExt cx="1104217" cy="1085271"/>
          </a:xfrm>
        </p:grpSpPr>
        <p:pic>
          <p:nvPicPr>
            <p:cNvPr id="120" name="Graphic 119" descr="User">
              <a:extLst>
                <a:ext uri="{FF2B5EF4-FFF2-40B4-BE49-F238E27FC236}">
                  <a16:creationId xmlns:a16="http://schemas.microsoft.com/office/drawing/2014/main" id="{38B0B853-218F-4F8B-9A34-8BD9F2AA33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2865FC2-F4DE-4BE7-B6AF-9A6642ACBE96}"/>
                </a:ext>
              </a:extLst>
            </p:cNvPr>
            <p:cNvSpPr txBox="1"/>
            <p:nvPr/>
          </p:nvSpPr>
          <p:spPr>
            <a:xfrm>
              <a:off x="7093786" y="779134"/>
              <a:ext cx="1104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Participant A2</a:t>
              </a:r>
            </a:p>
          </p:txBody>
        </p:sp>
      </p:grp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51692567-0500-42A2-8544-DA598F17BC00}"/>
              </a:ext>
            </a:extLst>
          </p:cNvPr>
          <p:cNvCxnSpPr>
            <a:cxnSpLocks/>
            <a:stCxn id="120" idx="1"/>
            <a:endCxn id="74" idx="3"/>
          </p:cNvCxnSpPr>
          <p:nvPr/>
        </p:nvCxnSpPr>
        <p:spPr>
          <a:xfrm flipH="1">
            <a:off x="2919861" y="2810449"/>
            <a:ext cx="2290267" cy="61948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: Curved 99">
            <a:extLst>
              <a:ext uri="{FF2B5EF4-FFF2-40B4-BE49-F238E27FC236}">
                <a16:creationId xmlns:a16="http://schemas.microsoft.com/office/drawing/2014/main" id="{818A5CDC-C6C1-4CF3-A626-9CC0FD4D3023}"/>
              </a:ext>
            </a:extLst>
          </p:cNvPr>
          <p:cNvCxnSpPr>
            <a:cxnSpLocks/>
            <a:stCxn id="37" idx="3"/>
            <a:endCxn id="35" idx="3"/>
          </p:cNvCxnSpPr>
          <p:nvPr/>
        </p:nvCxnSpPr>
        <p:spPr>
          <a:xfrm flipH="1" flipV="1">
            <a:off x="8482799" y="2284924"/>
            <a:ext cx="551704" cy="599980"/>
          </a:xfrm>
          <a:prstGeom prst="curvedConnector3">
            <a:avLst>
              <a:gd name="adj1" fmla="val -61834"/>
            </a:avLst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: Curved 137">
            <a:extLst>
              <a:ext uri="{FF2B5EF4-FFF2-40B4-BE49-F238E27FC236}">
                <a16:creationId xmlns:a16="http://schemas.microsoft.com/office/drawing/2014/main" id="{6C47A4B6-E88B-4A7C-8772-187D78CBE994}"/>
              </a:ext>
            </a:extLst>
          </p:cNvPr>
          <p:cNvCxnSpPr>
            <a:cxnSpLocks/>
            <a:stCxn id="34" idx="3"/>
            <a:endCxn id="38" idx="3"/>
          </p:cNvCxnSpPr>
          <p:nvPr/>
        </p:nvCxnSpPr>
        <p:spPr>
          <a:xfrm flipH="1">
            <a:off x="8494346" y="2183863"/>
            <a:ext cx="533953" cy="805997"/>
          </a:xfrm>
          <a:prstGeom prst="curvedConnector3">
            <a:avLst>
              <a:gd name="adj1" fmla="val -34908"/>
            </a:avLst>
          </a:prstGeom>
          <a:ln w="25400">
            <a:solidFill>
              <a:srgbClr val="00B05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or: Curved 150">
            <a:extLst>
              <a:ext uri="{FF2B5EF4-FFF2-40B4-BE49-F238E27FC236}">
                <a16:creationId xmlns:a16="http://schemas.microsoft.com/office/drawing/2014/main" id="{C165FC9B-C051-48A8-B5E4-A707B86B05D6}"/>
              </a:ext>
            </a:extLst>
          </p:cNvPr>
          <p:cNvCxnSpPr>
            <a:cxnSpLocks/>
            <a:stCxn id="37" idx="1"/>
            <a:endCxn id="121" idx="0"/>
          </p:cNvCxnSpPr>
          <p:nvPr/>
        </p:nvCxnSpPr>
        <p:spPr>
          <a:xfrm rot="10800000" flipV="1">
            <a:off x="5520238" y="2884903"/>
            <a:ext cx="1055496" cy="124669"/>
          </a:xfrm>
          <a:prstGeom prst="curvedConnector2">
            <a:avLst/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ounded Rectangle 8">
            <a:extLst>
              <a:ext uri="{FF2B5EF4-FFF2-40B4-BE49-F238E27FC236}">
                <a16:creationId xmlns:a16="http://schemas.microsoft.com/office/drawing/2014/main" id="{91BF7635-067F-4E5D-B07F-D7168F1E479D}"/>
              </a:ext>
            </a:extLst>
          </p:cNvPr>
          <p:cNvSpPr/>
          <p:nvPr/>
        </p:nvSpPr>
        <p:spPr>
          <a:xfrm>
            <a:off x="1592007" y="4403020"/>
            <a:ext cx="1010546" cy="41540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Subscriber B2 (Audience)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7259A7B6-BC49-4BB8-8FAA-324936493F69}"/>
              </a:ext>
            </a:extLst>
          </p:cNvPr>
          <p:cNvCxnSpPr>
            <a:cxnSpLocks/>
            <a:stCxn id="191" idx="1"/>
            <a:endCxn id="31" idx="3"/>
          </p:cNvCxnSpPr>
          <p:nvPr/>
        </p:nvCxnSpPr>
        <p:spPr>
          <a:xfrm flipH="1" flipV="1">
            <a:off x="1247043" y="3805440"/>
            <a:ext cx="344964" cy="805284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or: Curved 223">
            <a:extLst>
              <a:ext uri="{FF2B5EF4-FFF2-40B4-BE49-F238E27FC236}">
                <a16:creationId xmlns:a16="http://schemas.microsoft.com/office/drawing/2014/main" id="{4C1B73D8-A4F6-4FD6-A696-877A43424326}"/>
              </a:ext>
            </a:extLst>
          </p:cNvPr>
          <p:cNvCxnSpPr>
            <a:cxnSpLocks/>
            <a:stCxn id="34" idx="1"/>
            <a:endCxn id="54" idx="3"/>
          </p:cNvCxnSpPr>
          <p:nvPr/>
        </p:nvCxnSpPr>
        <p:spPr>
          <a:xfrm rot="10800000">
            <a:off x="5813204" y="1758441"/>
            <a:ext cx="750984" cy="425423"/>
          </a:xfrm>
          <a:prstGeom prst="curvedConnector3">
            <a:avLst>
              <a:gd name="adj1" fmla="val 50000"/>
            </a:avLst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6E13F30A-AB72-48FF-AB2D-A93926507C38}"/>
              </a:ext>
            </a:extLst>
          </p:cNvPr>
          <p:cNvGrpSpPr/>
          <p:nvPr/>
        </p:nvGrpSpPr>
        <p:grpSpPr>
          <a:xfrm>
            <a:off x="3916434" y="5446888"/>
            <a:ext cx="1104217" cy="1085271"/>
            <a:chOff x="7093786" y="278638"/>
            <a:chExt cx="1104217" cy="1085271"/>
          </a:xfrm>
        </p:grpSpPr>
        <p:pic>
          <p:nvPicPr>
            <p:cNvPr id="230" name="Graphic 229" descr="User">
              <a:extLst>
                <a:ext uri="{FF2B5EF4-FFF2-40B4-BE49-F238E27FC236}">
                  <a16:creationId xmlns:a16="http://schemas.microsoft.com/office/drawing/2014/main" id="{DF3128D6-73BD-46D8-B7E4-4EE88FD20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BA7E8243-0F75-4878-A7DC-629448077793}"/>
                </a:ext>
              </a:extLst>
            </p:cNvPr>
            <p:cNvSpPr txBox="1"/>
            <p:nvPr/>
          </p:nvSpPr>
          <p:spPr>
            <a:xfrm>
              <a:off x="7093786" y="779134"/>
              <a:ext cx="1104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Night Club Talent</a:t>
              </a:r>
            </a:p>
          </p:txBody>
        </p:sp>
      </p:grpSp>
      <p:cxnSp>
        <p:nvCxnSpPr>
          <p:cNvPr id="235" name="Connector: Curved 234">
            <a:extLst>
              <a:ext uri="{FF2B5EF4-FFF2-40B4-BE49-F238E27FC236}">
                <a16:creationId xmlns:a16="http://schemas.microsoft.com/office/drawing/2014/main" id="{971BF92C-D95B-4D8B-9D87-5BBE61F3D06F}"/>
              </a:ext>
            </a:extLst>
          </p:cNvPr>
          <p:cNvCxnSpPr>
            <a:cxnSpLocks/>
            <a:stCxn id="30" idx="1"/>
            <a:endCxn id="231" idx="0"/>
          </p:cNvCxnSpPr>
          <p:nvPr/>
        </p:nvCxnSpPr>
        <p:spPr>
          <a:xfrm rot="10800000" flipH="1" flipV="1">
            <a:off x="503441" y="3631764"/>
            <a:ext cx="3965102" cy="2315620"/>
          </a:xfrm>
          <a:prstGeom prst="curvedConnector4">
            <a:avLst>
              <a:gd name="adj1" fmla="val -5765"/>
              <a:gd name="adj2" fmla="val 93024"/>
            </a:avLst>
          </a:prstGeom>
          <a:ln w="25400">
            <a:solidFill>
              <a:srgbClr val="D43378"/>
            </a:solidFill>
            <a:prstDash val="sysDot"/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8C67CCD2-456B-4C6B-BFC5-667CFC7E7B97}"/>
              </a:ext>
            </a:extLst>
          </p:cNvPr>
          <p:cNvGrpSpPr/>
          <p:nvPr/>
        </p:nvGrpSpPr>
        <p:grpSpPr>
          <a:xfrm>
            <a:off x="9761734" y="5009849"/>
            <a:ext cx="1572121" cy="785010"/>
            <a:chOff x="1168737" y="1443605"/>
            <a:chExt cx="1050423" cy="712857"/>
          </a:xfrm>
        </p:grpSpPr>
        <p:sp>
          <p:nvSpPr>
            <p:cNvPr id="242" name="Rounded Rectangle 8">
              <a:extLst>
                <a:ext uri="{FF2B5EF4-FFF2-40B4-BE49-F238E27FC236}">
                  <a16:creationId xmlns:a16="http://schemas.microsoft.com/office/drawing/2014/main" id="{BF9F85F5-115B-4E77-925B-D0B4B7376F9E}"/>
                </a:ext>
              </a:extLst>
            </p:cNvPr>
            <p:cNvSpPr/>
            <p:nvPr/>
          </p:nvSpPr>
          <p:spPr>
            <a:xfrm>
              <a:off x="1168737" y="1443605"/>
              <a:ext cx="1050423" cy="71285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17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Publisher &amp; Subscriber B2 (Participant)</a:t>
              </a:r>
            </a:p>
          </p:txBody>
        </p:sp>
        <p:sp>
          <p:nvSpPr>
            <p:cNvPr id="243" name="Rounded Rectangle 8">
              <a:extLst>
                <a:ext uri="{FF2B5EF4-FFF2-40B4-BE49-F238E27FC236}">
                  <a16:creationId xmlns:a16="http://schemas.microsoft.com/office/drawing/2014/main" id="{07FD27F4-D47F-4D28-8769-F9A020C04D99}"/>
                </a:ext>
              </a:extLst>
            </p:cNvPr>
            <p:cNvSpPr/>
            <p:nvPr/>
          </p:nvSpPr>
          <p:spPr>
            <a:xfrm>
              <a:off x="1373901" y="1906904"/>
              <a:ext cx="640094" cy="153074"/>
            </a:xfrm>
            <a:prstGeom prst="roundRect">
              <a:avLst/>
            </a:prstGeom>
            <a:solidFill>
              <a:srgbClr val="00B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100" dirty="0"/>
                <a:t>Stream</a:t>
              </a:r>
            </a:p>
          </p:txBody>
        </p: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95C793FE-6375-4ED8-85A9-BCEC27CE3D6D}"/>
              </a:ext>
            </a:extLst>
          </p:cNvPr>
          <p:cNvGrpSpPr/>
          <p:nvPr/>
        </p:nvGrpSpPr>
        <p:grpSpPr>
          <a:xfrm>
            <a:off x="9755853" y="4096069"/>
            <a:ext cx="1626271" cy="778850"/>
            <a:chOff x="1168736" y="1443605"/>
            <a:chExt cx="1177299" cy="712856"/>
          </a:xfrm>
        </p:grpSpPr>
        <p:sp>
          <p:nvSpPr>
            <p:cNvPr id="245" name="Rounded Rectangle 8">
              <a:extLst>
                <a:ext uri="{FF2B5EF4-FFF2-40B4-BE49-F238E27FC236}">
                  <a16:creationId xmlns:a16="http://schemas.microsoft.com/office/drawing/2014/main" id="{28E81358-F5BD-4A9D-BF43-40D11795E5B8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Publisher &amp; Subscriber B1 (Participant)</a:t>
              </a:r>
            </a:p>
          </p:txBody>
        </p:sp>
        <p:sp>
          <p:nvSpPr>
            <p:cNvPr id="246" name="Rounded Rectangle 8">
              <a:extLst>
                <a:ext uri="{FF2B5EF4-FFF2-40B4-BE49-F238E27FC236}">
                  <a16:creationId xmlns:a16="http://schemas.microsoft.com/office/drawing/2014/main" id="{BAF382A4-824B-4780-8C90-6B0A6E08202A}"/>
                </a:ext>
              </a:extLst>
            </p:cNvPr>
            <p:cNvSpPr/>
            <p:nvPr/>
          </p:nvSpPr>
          <p:spPr>
            <a:xfrm>
              <a:off x="1437338" y="1898417"/>
              <a:ext cx="640094" cy="153074"/>
            </a:xfrm>
            <a:prstGeom prst="roundRect">
              <a:avLst/>
            </a:prstGeom>
            <a:solidFill>
              <a:schemeClr val="accent5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100" dirty="0"/>
                <a:t>Stream</a:t>
              </a:r>
            </a:p>
          </p:txBody>
        </p:sp>
      </p:grpSp>
      <p:sp>
        <p:nvSpPr>
          <p:cNvPr id="247" name="Oval 246">
            <a:extLst>
              <a:ext uri="{FF2B5EF4-FFF2-40B4-BE49-F238E27FC236}">
                <a16:creationId xmlns:a16="http://schemas.microsoft.com/office/drawing/2014/main" id="{3BD0F934-43BC-4C28-8472-CFBEF3215B32}"/>
              </a:ext>
            </a:extLst>
          </p:cNvPr>
          <p:cNvSpPr/>
          <p:nvPr/>
        </p:nvSpPr>
        <p:spPr>
          <a:xfrm>
            <a:off x="9260554" y="3429000"/>
            <a:ext cx="2616863" cy="3189309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108960" rtlCol="0" anchor="t" anchorCtr="0"/>
          <a:lstStyle/>
          <a:p>
            <a:pPr algn="ctr"/>
            <a:r>
              <a:rPr lang="en-US" sz="1600" b="1" dirty="0">
                <a:solidFill>
                  <a:srgbClr val="2996D2"/>
                </a:solidFill>
              </a:rPr>
              <a:t>Room B </a:t>
            </a:r>
          </a:p>
          <a:p>
            <a:pPr algn="ctr"/>
            <a:r>
              <a:rPr lang="en-US" sz="1600" b="1" dirty="0">
                <a:solidFill>
                  <a:srgbClr val="2996D2"/>
                </a:solidFill>
              </a:rPr>
              <a:t>(</a:t>
            </a:r>
            <a:r>
              <a:rPr lang="en-US" sz="1600" b="1" dirty="0" err="1">
                <a:solidFill>
                  <a:srgbClr val="2996D2"/>
                </a:solidFill>
              </a:rPr>
              <a:t>MultiPartyChat</a:t>
            </a:r>
            <a:r>
              <a:rPr lang="en-US" sz="1600" b="1" dirty="0">
                <a:solidFill>
                  <a:srgbClr val="2996D2"/>
                </a:solidFill>
              </a:rPr>
              <a:t>)</a:t>
            </a:r>
          </a:p>
        </p:txBody>
      </p:sp>
      <p:sp>
        <p:nvSpPr>
          <p:cNvPr id="248" name="Rounded Rectangle 8">
            <a:extLst>
              <a:ext uri="{FF2B5EF4-FFF2-40B4-BE49-F238E27FC236}">
                <a16:creationId xmlns:a16="http://schemas.microsoft.com/office/drawing/2014/main" id="{33DB3859-719F-4EF2-806C-30B78DC32779}"/>
              </a:ext>
            </a:extLst>
          </p:cNvPr>
          <p:cNvSpPr/>
          <p:nvPr/>
        </p:nvSpPr>
        <p:spPr>
          <a:xfrm>
            <a:off x="10126888" y="5970832"/>
            <a:ext cx="965836" cy="36600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rgbClr val="D43378"/>
                </a:solidFill>
              </a:rPr>
              <a:t>Subscriber (Audience)</a:t>
            </a:r>
          </a:p>
        </p:txBody>
      </p:sp>
      <p:cxnSp>
        <p:nvCxnSpPr>
          <p:cNvPr id="249" name="Connector: Curved 248">
            <a:extLst>
              <a:ext uri="{FF2B5EF4-FFF2-40B4-BE49-F238E27FC236}">
                <a16:creationId xmlns:a16="http://schemas.microsoft.com/office/drawing/2014/main" id="{7D9F7EC2-D9D6-43E2-BB06-EAA0F7D296F9}"/>
              </a:ext>
            </a:extLst>
          </p:cNvPr>
          <p:cNvCxnSpPr>
            <a:cxnSpLocks/>
            <a:stCxn id="248" idx="3"/>
            <a:endCxn id="246" idx="3"/>
          </p:cNvCxnSpPr>
          <p:nvPr/>
        </p:nvCxnSpPr>
        <p:spPr>
          <a:xfrm flipH="1" flipV="1">
            <a:off x="11011087" y="4676609"/>
            <a:ext cx="81637" cy="1477224"/>
          </a:xfrm>
          <a:prstGeom prst="curvedConnector3">
            <a:avLst>
              <a:gd name="adj1" fmla="val -795257"/>
            </a:avLst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ctor: Curved 249">
            <a:extLst>
              <a:ext uri="{FF2B5EF4-FFF2-40B4-BE49-F238E27FC236}">
                <a16:creationId xmlns:a16="http://schemas.microsoft.com/office/drawing/2014/main" id="{E25C17EC-0706-44DD-A8FB-A2F3B52D1CF6}"/>
              </a:ext>
            </a:extLst>
          </p:cNvPr>
          <p:cNvCxnSpPr>
            <a:cxnSpLocks/>
            <a:stCxn id="242" idx="3"/>
            <a:endCxn id="246" idx="3"/>
          </p:cNvCxnSpPr>
          <p:nvPr/>
        </p:nvCxnSpPr>
        <p:spPr>
          <a:xfrm flipH="1" flipV="1">
            <a:off x="11011087" y="4676609"/>
            <a:ext cx="322768" cy="725745"/>
          </a:xfrm>
          <a:prstGeom prst="curvedConnector3">
            <a:avLst>
              <a:gd name="adj1" fmla="val -70825"/>
            </a:avLst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ctor: Curved 250">
            <a:extLst>
              <a:ext uri="{FF2B5EF4-FFF2-40B4-BE49-F238E27FC236}">
                <a16:creationId xmlns:a16="http://schemas.microsoft.com/office/drawing/2014/main" id="{EE3B867D-1180-4758-9FE5-308E2F6840F2}"/>
              </a:ext>
            </a:extLst>
          </p:cNvPr>
          <p:cNvCxnSpPr>
            <a:cxnSpLocks/>
            <a:stCxn id="248" idx="3"/>
            <a:endCxn id="243" idx="3"/>
          </p:cNvCxnSpPr>
          <p:nvPr/>
        </p:nvCxnSpPr>
        <p:spPr>
          <a:xfrm flipH="1" flipV="1">
            <a:off x="11026794" y="5604326"/>
            <a:ext cx="65930" cy="549507"/>
          </a:xfrm>
          <a:prstGeom prst="curvedConnector3">
            <a:avLst>
              <a:gd name="adj1" fmla="val -581442"/>
            </a:avLst>
          </a:prstGeom>
          <a:ln w="25400">
            <a:solidFill>
              <a:srgbClr val="00B05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ctor: Curved 251">
            <a:extLst>
              <a:ext uri="{FF2B5EF4-FFF2-40B4-BE49-F238E27FC236}">
                <a16:creationId xmlns:a16="http://schemas.microsoft.com/office/drawing/2014/main" id="{8B85588C-0BC6-454E-B79C-5C9B64919018}"/>
              </a:ext>
            </a:extLst>
          </p:cNvPr>
          <p:cNvCxnSpPr>
            <a:cxnSpLocks/>
            <a:stCxn id="245" idx="3"/>
            <a:endCxn id="243" idx="3"/>
          </p:cNvCxnSpPr>
          <p:nvPr/>
        </p:nvCxnSpPr>
        <p:spPr>
          <a:xfrm flipH="1">
            <a:off x="11026794" y="4485494"/>
            <a:ext cx="355330" cy="1118832"/>
          </a:xfrm>
          <a:prstGeom prst="curvedConnector3">
            <a:avLst>
              <a:gd name="adj1" fmla="val -94028"/>
            </a:avLst>
          </a:prstGeom>
          <a:ln w="25400">
            <a:solidFill>
              <a:srgbClr val="00B050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or: Curved 252">
            <a:extLst>
              <a:ext uri="{FF2B5EF4-FFF2-40B4-BE49-F238E27FC236}">
                <a16:creationId xmlns:a16="http://schemas.microsoft.com/office/drawing/2014/main" id="{20EAC8B7-759D-4736-A1B6-2FC7E3C3BEFE}"/>
              </a:ext>
            </a:extLst>
          </p:cNvPr>
          <p:cNvCxnSpPr>
            <a:cxnSpLocks/>
            <a:stCxn id="248" idx="1"/>
            <a:endCxn id="230" idx="3"/>
          </p:cNvCxnSpPr>
          <p:nvPr/>
        </p:nvCxnSpPr>
        <p:spPr>
          <a:xfrm rot="10800000">
            <a:off x="4761176" y="5748261"/>
            <a:ext cx="5365712" cy="405573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2CD2A22E-94B6-4BAC-A5D8-D9ED43646497}"/>
              </a:ext>
            </a:extLst>
          </p:cNvPr>
          <p:cNvGrpSpPr/>
          <p:nvPr/>
        </p:nvGrpSpPr>
        <p:grpSpPr>
          <a:xfrm>
            <a:off x="7666037" y="3984139"/>
            <a:ext cx="1104217" cy="1085271"/>
            <a:chOff x="7093786" y="278638"/>
            <a:chExt cx="1104217" cy="1085271"/>
          </a:xfrm>
        </p:grpSpPr>
        <p:pic>
          <p:nvPicPr>
            <p:cNvPr id="258" name="Graphic 257" descr="User">
              <a:extLst>
                <a:ext uri="{FF2B5EF4-FFF2-40B4-BE49-F238E27FC236}">
                  <a16:creationId xmlns:a16="http://schemas.microsoft.com/office/drawing/2014/main" id="{0B885C89-BC36-4EDC-9ED7-F00B602F8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9F3ACD45-4C03-40C0-8FF8-95BDF53708B8}"/>
                </a:ext>
              </a:extLst>
            </p:cNvPr>
            <p:cNvSpPr txBox="1"/>
            <p:nvPr/>
          </p:nvSpPr>
          <p:spPr>
            <a:xfrm>
              <a:off x="7093786" y="779134"/>
              <a:ext cx="1104217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Participant B1</a:t>
              </a: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B97A353F-F50C-454E-8974-841D2E75C8E1}"/>
              </a:ext>
            </a:extLst>
          </p:cNvPr>
          <p:cNvGrpSpPr/>
          <p:nvPr/>
        </p:nvGrpSpPr>
        <p:grpSpPr>
          <a:xfrm>
            <a:off x="7676583" y="4970067"/>
            <a:ext cx="1104217" cy="1085271"/>
            <a:chOff x="7093786" y="278638"/>
            <a:chExt cx="1104217" cy="1085271"/>
          </a:xfrm>
        </p:grpSpPr>
        <p:pic>
          <p:nvPicPr>
            <p:cNvPr id="261" name="Graphic 260" descr="User">
              <a:extLst>
                <a:ext uri="{FF2B5EF4-FFF2-40B4-BE49-F238E27FC236}">
                  <a16:creationId xmlns:a16="http://schemas.microsoft.com/office/drawing/2014/main" id="{11EAA282-F8A8-409A-9279-D9724AA41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35785" y="278638"/>
              <a:ext cx="602743" cy="602743"/>
            </a:xfrm>
            <a:prstGeom prst="rect">
              <a:avLst/>
            </a:prstGeom>
          </p:spPr>
        </p:pic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80994AF9-6D31-4CEE-8921-E56BE35EB5A3}"/>
                </a:ext>
              </a:extLst>
            </p:cNvPr>
            <p:cNvSpPr txBox="1"/>
            <p:nvPr/>
          </p:nvSpPr>
          <p:spPr>
            <a:xfrm>
              <a:off x="7093786" y="779134"/>
              <a:ext cx="11042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Participant B2</a:t>
              </a:r>
            </a:p>
          </p:txBody>
        </p:sp>
      </p:grp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6CE5BC0B-3429-4EAE-B808-06B1855F2911}"/>
              </a:ext>
            </a:extLst>
          </p:cNvPr>
          <p:cNvCxnSpPr>
            <a:cxnSpLocks/>
            <a:stCxn id="261" idx="1"/>
            <a:endCxn id="191" idx="3"/>
          </p:cNvCxnSpPr>
          <p:nvPr/>
        </p:nvCxnSpPr>
        <p:spPr>
          <a:xfrm flipH="1" flipV="1">
            <a:off x="2602553" y="4610724"/>
            <a:ext cx="5316029" cy="660715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ctor: Curved 271">
            <a:extLst>
              <a:ext uri="{FF2B5EF4-FFF2-40B4-BE49-F238E27FC236}">
                <a16:creationId xmlns:a16="http://schemas.microsoft.com/office/drawing/2014/main" id="{135DB6D1-D33E-4F22-B6E8-914C6ECD949B}"/>
              </a:ext>
            </a:extLst>
          </p:cNvPr>
          <p:cNvCxnSpPr>
            <a:cxnSpLocks/>
            <a:stCxn id="245" idx="1"/>
            <a:endCxn id="259" idx="0"/>
          </p:cNvCxnSpPr>
          <p:nvPr/>
        </p:nvCxnSpPr>
        <p:spPr>
          <a:xfrm rot="10800000">
            <a:off x="8218147" y="4484636"/>
            <a:ext cx="1537707" cy="859"/>
          </a:xfrm>
          <a:prstGeom prst="curvedConnector4">
            <a:avLst>
              <a:gd name="adj1" fmla="val 32048"/>
              <a:gd name="adj2" fmla="val 26712340"/>
            </a:avLst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ctor: Curved 289">
            <a:extLst>
              <a:ext uri="{FF2B5EF4-FFF2-40B4-BE49-F238E27FC236}">
                <a16:creationId xmlns:a16="http://schemas.microsoft.com/office/drawing/2014/main" id="{24BC27D4-BDBC-45CB-A17E-55EDA10958D3}"/>
              </a:ext>
            </a:extLst>
          </p:cNvPr>
          <p:cNvCxnSpPr>
            <a:cxnSpLocks/>
            <a:stCxn id="242" idx="1"/>
            <a:endCxn id="262" idx="0"/>
          </p:cNvCxnSpPr>
          <p:nvPr/>
        </p:nvCxnSpPr>
        <p:spPr>
          <a:xfrm rot="10800000" flipV="1">
            <a:off x="8228692" y="5402353"/>
            <a:ext cx="1533042" cy="68209"/>
          </a:xfrm>
          <a:prstGeom prst="curvedConnector2">
            <a:avLst/>
          </a:prstGeom>
          <a:ln w="25400">
            <a:solidFill>
              <a:srgbClr val="F1732B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901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847B44-FEBF-40BE-AEF8-5733BC42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Nightclub Capabilities, Talent in Room B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86EAFC-2631-40C6-9C4F-B10644BB5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858354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40912">
                  <a:extLst>
                    <a:ext uri="{9D8B030D-6E8A-4147-A177-3AD203B41FA5}">
                      <a16:colId xmlns:a16="http://schemas.microsoft.com/office/drawing/2014/main" val="2758989941"/>
                    </a:ext>
                  </a:extLst>
                </a:gridCol>
                <a:gridCol w="1538636">
                  <a:extLst>
                    <a:ext uri="{9D8B030D-6E8A-4147-A177-3AD203B41FA5}">
                      <a16:colId xmlns:a16="http://schemas.microsoft.com/office/drawing/2014/main" val="4238242841"/>
                    </a:ext>
                  </a:extLst>
                </a:gridCol>
                <a:gridCol w="1591035">
                  <a:extLst>
                    <a:ext uri="{9D8B030D-6E8A-4147-A177-3AD203B41FA5}">
                      <a16:colId xmlns:a16="http://schemas.microsoft.com/office/drawing/2014/main" val="1365624130"/>
                    </a:ext>
                  </a:extLst>
                </a:gridCol>
                <a:gridCol w="1548163">
                  <a:extLst>
                    <a:ext uri="{9D8B030D-6E8A-4147-A177-3AD203B41FA5}">
                      <a16:colId xmlns:a16="http://schemas.microsoft.com/office/drawing/2014/main" val="2369331853"/>
                    </a:ext>
                  </a:extLst>
                </a:gridCol>
                <a:gridCol w="2298427">
                  <a:extLst>
                    <a:ext uri="{9D8B030D-6E8A-4147-A177-3AD203B41FA5}">
                      <a16:colId xmlns:a16="http://schemas.microsoft.com/office/drawing/2014/main" val="947995565"/>
                    </a:ext>
                  </a:extLst>
                </a:gridCol>
                <a:gridCol w="2298427">
                  <a:extLst>
                    <a:ext uri="{9D8B030D-6E8A-4147-A177-3AD203B41FA5}">
                      <a16:colId xmlns:a16="http://schemas.microsoft.com/office/drawing/2014/main" val="138134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Presenter Stream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A1 Stream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A2 Stream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B1 Stream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 Stream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6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 via Presenter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 via Presenter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86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cumin Pro"/>
                          <a:ea typeface="+mn-ea"/>
                          <a:cs typeface="+mn-cs"/>
                        </a:rPr>
                        <a:t>View via Presenter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cumin Pro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cumin Pro"/>
                          <a:ea typeface="+mn-ea"/>
                          <a:cs typeface="+mn-cs"/>
                        </a:rPr>
                        <a:t>View via Presenter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19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683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47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Night Club 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984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6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847B44-FEBF-40BE-AEF8-5733BC42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Nightclub Capabilities, Talent in Room A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486EAFC-2631-40C6-9C4F-B10644BB5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4572"/>
              </p:ext>
            </p:extLst>
          </p:nvPr>
        </p:nvGraphicFramePr>
        <p:xfrm>
          <a:off x="838200" y="1825625"/>
          <a:ext cx="10515600" cy="38404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40912">
                  <a:extLst>
                    <a:ext uri="{9D8B030D-6E8A-4147-A177-3AD203B41FA5}">
                      <a16:colId xmlns:a16="http://schemas.microsoft.com/office/drawing/2014/main" val="2758989941"/>
                    </a:ext>
                  </a:extLst>
                </a:gridCol>
                <a:gridCol w="1538636">
                  <a:extLst>
                    <a:ext uri="{9D8B030D-6E8A-4147-A177-3AD203B41FA5}">
                      <a16:colId xmlns:a16="http://schemas.microsoft.com/office/drawing/2014/main" val="4238242841"/>
                    </a:ext>
                  </a:extLst>
                </a:gridCol>
                <a:gridCol w="1591035">
                  <a:extLst>
                    <a:ext uri="{9D8B030D-6E8A-4147-A177-3AD203B41FA5}">
                      <a16:colId xmlns:a16="http://schemas.microsoft.com/office/drawing/2014/main" val="1365624130"/>
                    </a:ext>
                  </a:extLst>
                </a:gridCol>
                <a:gridCol w="1548163">
                  <a:extLst>
                    <a:ext uri="{9D8B030D-6E8A-4147-A177-3AD203B41FA5}">
                      <a16:colId xmlns:a16="http://schemas.microsoft.com/office/drawing/2014/main" val="2369331853"/>
                    </a:ext>
                  </a:extLst>
                </a:gridCol>
                <a:gridCol w="2298427">
                  <a:extLst>
                    <a:ext uri="{9D8B030D-6E8A-4147-A177-3AD203B41FA5}">
                      <a16:colId xmlns:a16="http://schemas.microsoft.com/office/drawing/2014/main" val="947995565"/>
                    </a:ext>
                  </a:extLst>
                </a:gridCol>
                <a:gridCol w="2298427">
                  <a:extLst>
                    <a:ext uri="{9D8B030D-6E8A-4147-A177-3AD203B41FA5}">
                      <a16:colId xmlns:a16="http://schemas.microsoft.com/office/drawing/2014/main" val="1381340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Presenter Stream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A1 Stream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A2 Stream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B1 Stream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 Stream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66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86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19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 via Presenter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 via Presenter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683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Participant 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cumin Pro"/>
                          <a:ea typeface="+mn-ea"/>
                          <a:cs typeface="+mn-cs"/>
                        </a:rPr>
                        <a:t>View via Presenter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cumin Pro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cumin Pro"/>
                          <a:ea typeface="+mn-ea"/>
                          <a:cs typeface="+mn-cs"/>
                        </a:rPr>
                        <a:t>View via Presenter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47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Night Club Talent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Generate and 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984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216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10C2-9ADA-4C00-9119-2B879CD0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Multi-Audio</a:t>
            </a:r>
          </a:p>
        </p:txBody>
      </p:sp>
    </p:spTree>
    <p:extLst>
      <p:ext uri="{BB962C8B-B14F-4D97-AF65-F5344CB8AC3E}">
        <p14:creationId xmlns:p14="http://schemas.microsoft.com/office/powerpoint/2010/main" val="4506928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6CD62-B348-49D2-B010-2A553D07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35F3C-1CCA-4543-8DA6-4CF5C6B7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Streams can be published to rooms or channels via the </a:t>
            </a:r>
          </a:p>
          <a:p>
            <a:pPr lvl="1"/>
            <a:r>
              <a:rPr lang="en-US" dirty="0"/>
              <a:t>Phenix Web SDK </a:t>
            </a:r>
          </a:p>
          <a:p>
            <a:pPr lvl="1"/>
            <a:r>
              <a:rPr lang="en-US" dirty="0"/>
              <a:t>Native mobile SDKs </a:t>
            </a:r>
          </a:p>
          <a:p>
            <a:pPr lvl="1"/>
            <a:r>
              <a:rPr lang="en-US" dirty="0"/>
              <a:t>Phenix Encoder </a:t>
            </a:r>
          </a:p>
          <a:p>
            <a:pPr lvl="1"/>
            <a:r>
              <a:rPr lang="en-US" dirty="0"/>
              <a:t>Any RTMP encoder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22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C3F44-6496-481F-A563-8EA3CF1A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Encoder Settings and Latency Comparison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426BD-7A40-45E4-82D2-73692334AD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Phenix Encoder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E4DF6-0AAE-4EF4-8CDE-DD6B6C2DF1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Optimized for speed (&lt;300 </a:t>
            </a:r>
            <a:r>
              <a:rPr lang="en-US" dirty="0" err="1"/>
              <a:t>ms</a:t>
            </a:r>
            <a:r>
              <a:rPr lang="en-US" dirty="0"/>
              <a:t>) and quality</a:t>
            </a:r>
          </a:p>
          <a:p>
            <a:pPr lvl="1"/>
            <a:r>
              <a:rPr lang="en-US" dirty="0"/>
              <a:t>Best quality possible in &lt;300ms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27315AF-B2D4-4E1E-A48C-44C4EC130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Other Encoders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0DDCE-0E66-4958-B2E5-7D22249D6D9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Generally not optimized for encoding time</a:t>
            </a:r>
          </a:p>
          <a:p>
            <a:r>
              <a:rPr lang="en-US" dirty="0"/>
              <a:t>Encoding options can increase encoding time</a:t>
            </a:r>
          </a:p>
          <a:p>
            <a:pPr lvl="1"/>
            <a:r>
              <a:rPr lang="en-US" dirty="0"/>
              <a:t>Multi-pass</a:t>
            </a:r>
          </a:p>
          <a:p>
            <a:pPr lvl="1"/>
            <a:r>
              <a:rPr lang="en-US" dirty="0"/>
              <a:t>B-frames</a:t>
            </a:r>
          </a:p>
          <a:p>
            <a:pPr lvl="1"/>
            <a:r>
              <a:rPr lang="en-US" dirty="0"/>
              <a:t>Lowest bitrate with particular quality</a:t>
            </a:r>
          </a:p>
        </p:txBody>
      </p:sp>
    </p:spTree>
    <p:extLst>
      <p:ext uri="{BB962C8B-B14F-4D97-AF65-F5344CB8AC3E}">
        <p14:creationId xmlns:p14="http://schemas.microsoft.com/office/powerpoint/2010/main" val="3848954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DA22B6-0148-47CE-8EAC-8A2E04DC4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Budget and Use Cases</a:t>
            </a:r>
          </a:p>
        </p:txBody>
      </p:sp>
      <mc:AlternateContent xmlns:mc="http://schemas.openxmlformats.org/markup-compatibility/2006" xmlns:cx2="http://schemas.microsoft.com/office/drawing/2015/10/21/chartex">
        <mc:Choice Requires="cx2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DAA564DE-F3BB-4C7F-8766-E42DAE4F548B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825625"/>
              <a:ext cx="8993957" cy="43513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7" name="Content Placeholder 6">
                <a:extLst>
                  <a:ext uri="{FF2B5EF4-FFF2-40B4-BE49-F238E27FC236}">
                    <a16:creationId xmlns:a16="http://schemas.microsoft.com/office/drawing/2014/main" id="{DAA564DE-F3BB-4C7F-8766-E42DAE4F548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25625"/>
                <a:ext cx="8993957" cy="4351338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ight Brace 8">
            <a:extLst>
              <a:ext uri="{FF2B5EF4-FFF2-40B4-BE49-F238E27FC236}">
                <a16:creationId xmlns:a16="http://schemas.microsoft.com/office/drawing/2014/main" id="{E1FE12F0-EFE0-484C-9519-4C4FF9033745}"/>
              </a:ext>
            </a:extLst>
          </p:cNvPr>
          <p:cNvSpPr/>
          <p:nvPr/>
        </p:nvSpPr>
        <p:spPr>
          <a:xfrm>
            <a:off x="6975835" y="1989056"/>
            <a:ext cx="259237" cy="10369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B1CBAB-AE5F-4337-AC1B-9F0390CC2D77}"/>
              </a:ext>
            </a:extLst>
          </p:cNvPr>
          <p:cNvSpPr txBox="1"/>
          <p:nvPr/>
        </p:nvSpPr>
        <p:spPr>
          <a:xfrm>
            <a:off x="7235072" y="2138198"/>
            <a:ext cx="1051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2-way Interactive Experience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D3905D8E-F90B-4B64-A542-0D563D3DF730}"/>
              </a:ext>
            </a:extLst>
          </p:cNvPr>
          <p:cNvSpPr/>
          <p:nvPr/>
        </p:nvSpPr>
        <p:spPr>
          <a:xfrm>
            <a:off x="8182465" y="1989056"/>
            <a:ext cx="358218" cy="162255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F11A8D-635A-4371-A867-FE0C7E6D7A31}"/>
              </a:ext>
            </a:extLst>
          </p:cNvPr>
          <p:cNvSpPr txBox="1"/>
          <p:nvPr/>
        </p:nvSpPr>
        <p:spPr>
          <a:xfrm>
            <a:off x="8526544" y="2431003"/>
            <a:ext cx="9615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User-Generated Content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0FFC7B50-997D-4417-9A7B-A2135539CDE3}"/>
              </a:ext>
            </a:extLst>
          </p:cNvPr>
          <p:cNvSpPr/>
          <p:nvPr/>
        </p:nvSpPr>
        <p:spPr>
          <a:xfrm>
            <a:off x="9280688" y="1989552"/>
            <a:ext cx="447772" cy="27992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7D211F-7FC5-4F88-85D0-E995B23DC87C}"/>
              </a:ext>
            </a:extLst>
          </p:cNvPr>
          <p:cNvSpPr txBox="1"/>
          <p:nvPr/>
        </p:nvSpPr>
        <p:spPr>
          <a:xfrm>
            <a:off x="9657761" y="3127574"/>
            <a:ext cx="985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Live Streaming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E764D90D-1DB3-47A1-9B42-904CD8342C18}"/>
              </a:ext>
            </a:extLst>
          </p:cNvPr>
          <p:cNvSpPr/>
          <p:nvPr/>
        </p:nvSpPr>
        <p:spPr>
          <a:xfrm>
            <a:off x="10468465" y="1989056"/>
            <a:ext cx="447772" cy="400589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2DA413-B394-4335-B610-C248F7CC5732}"/>
              </a:ext>
            </a:extLst>
          </p:cNvPr>
          <p:cNvSpPr txBox="1"/>
          <p:nvPr/>
        </p:nvSpPr>
        <p:spPr>
          <a:xfrm>
            <a:off x="10916237" y="3730393"/>
            <a:ext cx="895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One-Way Content</a:t>
            </a:r>
          </a:p>
        </p:txBody>
      </p:sp>
    </p:spTree>
    <p:extLst>
      <p:ext uri="{BB962C8B-B14F-4D97-AF65-F5344CB8AC3E}">
        <p14:creationId xmlns:p14="http://schemas.microsoft.com/office/powerpoint/2010/main" val="2495491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DA22B6-0148-47CE-8EAC-8A2E04DC4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Budget and Use Cases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AA564DE-F3BB-4C7F-8766-E42DAE4F54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99395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8B1CBAB-AE5F-4337-AC1B-9F0390CC2D77}"/>
              </a:ext>
            </a:extLst>
          </p:cNvPr>
          <p:cNvSpPr txBox="1"/>
          <p:nvPr/>
        </p:nvSpPr>
        <p:spPr>
          <a:xfrm>
            <a:off x="3578318" y="1250391"/>
            <a:ext cx="1051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2-way Interactive Experience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0FFC7B50-997D-4417-9A7B-A2135539CDE3}"/>
              </a:ext>
            </a:extLst>
          </p:cNvPr>
          <p:cNvSpPr/>
          <p:nvPr/>
        </p:nvSpPr>
        <p:spPr>
          <a:xfrm>
            <a:off x="6637352" y="2028235"/>
            <a:ext cx="447772" cy="27992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7D211F-7FC5-4F88-85D0-E995B23DC87C}"/>
              </a:ext>
            </a:extLst>
          </p:cNvPr>
          <p:cNvSpPr txBox="1"/>
          <p:nvPr/>
        </p:nvSpPr>
        <p:spPr>
          <a:xfrm>
            <a:off x="7132159" y="3166257"/>
            <a:ext cx="985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Live Streaming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E764D90D-1DB3-47A1-9B42-904CD8342C18}"/>
              </a:ext>
            </a:extLst>
          </p:cNvPr>
          <p:cNvSpPr/>
          <p:nvPr/>
        </p:nvSpPr>
        <p:spPr>
          <a:xfrm>
            <a:off x="9166977" y="1989055"/>
            <a:ext cx="447772" cy="400589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2DA413-B394-4335-B610-C248F7CC5732}"/>
              </a:ext>
            </a:extLst>
          </p:cNvPr>
          <p:cNvSpPr txBox="1"/>
          <p:nvPr/>
        </p:nvSpPr>
        <p:spPr>
          <a:xfrm>
            <a:off x="9614749" y="3739684"/>
            <a:ext cx="895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One-Way Content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3AF7BB8-0FA9-4205-BB90-348FBA5CC0EB}"/>
              </a:ext>
            </a:extLst>
          </p:cNvPr>
          <p:cNvCxnSpPr/>
          <p:nvPr/>
        </p:nvCxnSpPr>
        <p:spPr>
          <a:xfrm>
            <a:off x="4031125" y="1989055"/>
            <a:ext cx="0" cy="40058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98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1A894B3-4365-41CC-9CF6-550E6EB7290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4"/>
          <a:ext cx="10046109" cy="4103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48703">
                  <a:extLst>
                    <a:ext uri="{9D8B030D-6E8A-4147-A177-3AD203B41FA5}">
                      <a16:colId xmlns:a16="http://schemas.microsoft.com/office/drawing/2014/main" val="1799200830"/>
                    </a:ext>
                  </a:extLst>
                </a:gridCol>
                <a:gridCol w="3348703">
                  <a:extLst>
                    <a:ext uri="{9D8B030D-6E8A-4147-A177-3AD203B41FA5}">
                      <a16:colId xmlns:a16="http://schemas.microsoft.com/office/drawing/2014/main" val="605272994"/>
                    </a:ext>
                  </a:extLst>
                </a:gridCol>
                <a:gridCol w="3348703">
                  <a:extLst>
                    <a:ext uri="{9D8B030D-6E8A-4147-A177-3AD203B41FA5}">
                      <a16:colId xmlns:a16="http://schemas.microsoft.com/office/drawing/2014/main" val="1510235814"/>
                    </a:ext>
                  </a:extLst>
                </a:gridCol>
              </a:tblGrid>
              <a:tr h="8117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Member Type</a:t>
                      </a:r>
                    </a:p>
                  </a:txBody>
                  <a:tcPr anchor="ctr">
                    <a:solidFill>
                      <a:srgbClr val="D43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Publish</a:t>
                      </a:r>
                    </a:p>
                  </a:txBody>
                  <a:tcPr anchor="ctr">
                    <a:solidFill>
                      <a:srgbClr val="D43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Subscribe/View</a:t>
                      </a:r>
                    </a:p>
                  </a:txBody>
                  <a:tcPr anchor="ctr">
                    <a:solidFill>
                      <a:srgbClr val="D43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45498"/>
                  </a:ext>
                </a:extLst>
              </a:tr>
              <a:tr h="811796">
                <a:tc>
                  <a:txBody>
                    <a:bodyPr/>
                    <a:lstStyle/>
                    <a:p>
                      <a:r>
                        <a:rPr lang="en-US" sz="2400" dirty="0"/>
                        <a:t>Presenter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ym typeface="Wingdings" panose="05000000000000000000" pitchFamily="2" charset="2"/>
                        </a:rPr>
                        <a:t></a:t>
                      </a:r>
                      <a:endParaRPr 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1315249"/>
                  </a:ext>
                </a:extLst>
              </a:tr>
              <a:tr h="811796">
                <a:tc>
                  <a:txBody>
                    <a:bodyPr/>
                    <a:lstStyle/>
                    <a:p>
                      <a:r>
                        <a:rPr lang="en-US" sz="2400" dirty="0"/>
                        <a:t>Moderator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933791"/>
                  </a:ext>
                </a:extLst>
              </a:tr>
              <a:tr h="811796">
                <a:tc>
                  <a:txBody>
                    <a:bodyPr/>
                    <a:lstStyle/>
                    <a:p>
                      <a:r>
                        <a:rPr lang="en-US" sz="2400" dirty="0"/>
                        <a:t>Participant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434121"/>
                  </a:ext>
                </a:extLst>
              </a:tr>
              <a:tr h="811796">
                <a:tc>
                  <a:txBody>
                    <a:bodyPr/>
                    <a:lstStyle/>
                    <a:p>
                      <a:r>
                        <a:rPr lang="en-US" sz="2400" dirty="0"/>
                        <a:t>Audience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>
                          <a:sym typeface="Wingdings" panose="05000000000000000000" pitchFamily="2" charset="2"/>
                        </a:rPr>
                        <a:t></a:t>
                      </a:r>
                      <a:endParaRPr lang="en-US" sz="4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77115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FF6C3A4-F2B4-47CF-9A15-4A2F8D11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Type Ability Matrix</a:t>
            </a:r>
          </a:p>
        </p:txBody>
      </p:sp>
    </p:spTree>
    <p:extLst>
      <p:ext uri="{BB962C8B-B14F-4D97-AF65-F5344CB8AC3E}">
        <p14:creationId xmlns:p14="http://schemas.microsoft.com/office/powerpoint/2010/main" val="29792813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85E89-35F9-40FD-9BB6-C3A70907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and ???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2C786BB-78B1-40EF-A3F0-D5A5F8FAE7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587392"/>
              </p:ext>
            </p:extLst>
          </p:nvPr>
        </p:nvGraphicFramePr>
        <p:xfrm>
          <a:off x="838200" y="2564289"/>
          <a:ext cx="10620756" cy="361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FFFA84B-AACD-4BAE-85E2-19182D7B46D5}"/>
              </a:ext>
            </a:extLst>
          </p:cNvPr>
          <p:cNvSpPr txBox="1"/>
          <p:nvPr/>
        </p:nvSpPr>
        <p:spPr>
          <a:xfrm>
            <a:off x="3358199" y="1856979"/>
            <a:ext cx="1051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2-way Interactive Experience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E17C56-CEDD-434A-A0CB-B71DDA043BCD}"/>
              </a:ext>
            </a:extLst>
          </p:cNvPr>
          <p:cNvCxnSpPr>
            <a:cxnSpLocks/>
          </p:cNvCxnSpPr>
          <p:nvPr/>
        </p:nvCxnSpPr>
        <p:spPr>
          <a:xfrm>
            <a:off x="3883744" y="2578498"/>
            <a:ext cx="0" cy="2975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86C5617-8F9F-45E7-9DC2-8C286821380D}"/>
              </a:ext>
            </a:extLst>
          </p:cNvPr>
          <p:cNvSpPr txBox="1"/>
          <p:nvPr/>
        </p:nvSpPr>
        <p:spPr>
          <a:xfrm>
            <a:off x="4679709" y="1879593"/>
            <a:ext cx="96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User-Generated Content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9BA9D7-B122-4159-9ECC-920178BEBC4F}"/>
              </a:ext>
            </a:extLst>
          </p:cNvPr>
          <p:cNvCxnSpPr>
            <a:cxnSpLocks/>
          </p:cNvCxnSpPr>
          <p:nvPr/>
        </p:nvCxnSpPr>
        <p:spPr>
          <a:xfrm>
            <a:off x="5160476" y="2564289"/>
            <a:ext cx="0" cy="2975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127C22-3005-4660-AB44-35ED8F570989}"/>
              </a:ext>
            </a:extLst>
          </p:cNvPr>
          <p:cNvCxnSpPr>
            <a:cxnSpLocks/>
          </p:cNvCxnSpPr>
          <p:nvPr/>
        </p:nvCxnSpPr>
        <p:spPr>
          <a:xfrm>
            <a:off x="7684507" y="2564289"/>
            <a:ext cx="0" cy="2975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55800F5-CFCB-48D5-835D-5BD01903BC55}"/>
              </a:ext>
            </a:extLst>
          </p:cNvPr>
          <p:cNvSpPr txBox="1"/>
          <p:nvPr/>
        </p:nvSpPr>
        <p:spPr>
          <a:xfrm>
            <a:off x="7191956" y="2041645"/>
            <a:ext cx="98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Live Streaming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9FF9EF2-CFF3-4078-8191-2095A620DCFD}"/>
              </a:ext>
            </a:extLst>
          </p:cNvPr>
          <p:cNvCxnSpPr>
            <a:cxnSpLocks/>
          </p:cNvCxnSpPr>
          <p:nvPr/>
        </p:nvCxnSpPr>
        <p:spPr>
          <a:xfrm>
            <a:off x="11224405" y="2491494"/>
            <a:ext cx="0" cy="2975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68AD24A-9D1C-47A1-AD59-81C82D54D093}"/>
              </a:ext>
            </a:extLst>
          </p:cNvPr>
          <p:cNvSpPr txBox="1"/>
          <p:nvPr/>
        </p:nvSpPr>
        <p:spPr>
          <a:xfrm>
            <a:off x="10776630" y="2041645"/>
            <a:ext cx="895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One-Way Content</a:t>
            </a:r>
          </a:p>
        </p:txBody>
      </p:sp>
    </p:spTree>
    <p:extLst>
      <p:ext uri="{BB962C8B-B14F-4D97-AF65-F5344CB8AC3E}">
        <p14:creationId xmlns:p14="http://schemas.microsoft.com/office/powerpoint/2010/main" val="29579465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412EE-4A0B-4C89-83C3-EF6207C36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A3E1-F712-4275-8364-B7FFC2BB9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Latency is affected by the following options:</a:t>
            </a:r>
          </a:p>
          <a:p>
            <a:pPr lvl="1"/>
            <a:r>
              <a:rPr lang="en-US" dirty="0"/>
              <a:t>Multiple Bitrate vs Single Bitrate</a:t>
            </a:r>
          </a:p>
          <a:p>
            <a:pPr lvl="2"/>
            <a:r>
              <a:rPr lang="en-US" dirty="0"/>
              <a:t>If MBR: Local vs Cloud Encode</a:t>
            </a:r>
          </a:p>
          <a:p>
            <a:pPr lvl="3"/>
            <a:r>
              <a:rPr lang="en-US" dirty="0"/>
              <a:t>If Local: Phenix vs 3</a:t>
            </a:r>
            <a:r>
              <a:rPr lang="en-US" baseline="30000" dirty="0"/>
              <a:t>rd</a:t>
            </a:r>
            <a:r>
              <a:rPr lang="en-US" dirty="0"/>
              <a:t> Party Encoder</a:t>
            </a:r>
          </a:p>
          <a:p>
            <a:pPr lvl="1"/>
            <a:r>
              <a:rPr lang="en-US" dirty="0"/>
              <a:t>Edge transformation</a:t>
            </a:r>
          </a:p>
          <a:p>
            <a:pPr lvl="1"/>
            <a:r>
              <a:rPr lang="en-US" dirty="0"/>
              <a:t>Viewer buffer</a:t>
            </a:r>
          </a:p>
          <a:p>
            <a:r>
              <a:rPr lang="en-US" dirty="0"/>
              <a:t>All options require ~0.12 sec for cloud-based global delivery, egress, and rendering</a:t>
            </a:r>
          </a:p>
          <a:p>
            <a:r>
              <a:rPr lang="en-US" dirty="0"/>
              <a:t>The lowest possible latency is 0.32 sec (0.12 sec plus ~0.17 sec if using local Phenix encoders)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65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9C1F0-7A34-47DE-B3F2-360AD3AB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vs. Single Bitrate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5F998-F824-40A3-89ED-7230A0F980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Bitrates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93B358-E5F3-442E-B6F0-F2B8DA08A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Viewers receive the best possible quality based on their network connection</a:t>
            </a:r>
          </a:p>
          <a:p>
            <a:r>
              <a:rPr lang="en-US" b="1" dirty="0"/>
              <a:t>Cost: </a:t>
            </a:r>
            <a:r>
              <a:rPr lang="en-US" dirty="0"/>
              <a:t>Encoding and transporting each stream at multiple bitrates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924E44-4719-4F3F-93FB-7CAACDA18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Single Bitrate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788AE6-FEBD-448F-87C6-B60CDCEF1AA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All viewers receive the same bitrate</a:t>
            </a:r>
          </a:p>
          <a:p>
            <a:r>
              <a:rPr lang="en-US" b="1" dirty="0"/>
              <a:t>Cost: </a:t>
            </a:r>
            <a:r>
              <a:rPr lang="en-US" dirty="0"/>
              <a:t>If too many viewers have poor network connections, the bitrate for all viewers is lowered, meaning possible loss of viewers due to poor experience</a:t>
            </a:r>
          </a:p>
        </p:txBody>
      </p:sp>
    </p:spTree>
    <p:extLst>
      <p:ext uri="{BB962C8B-B14F-4D97-AF65-F5344CB8AC3E}">
        <p14:creationId xmlns:p14="http://schemas.microsoft.com/office/powerpoint/2010/main" val="12081152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9C1F0-7A34-47DE-B3F2-360AD3AB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MBR – Multi-Bitrate Creation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5F998-F824-40A3-89ED-7230A0F980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Local Encode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93B358-E5F3-442E-B6F0-F2B8DA08A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Local control of encoder, build all bitrates once (no additional transcode)</a:t>
            </a:r>
          </a:p>
          <a:p>
            <a:r>
              <a:rPr lang="en-US" b="1" dirty="0"/>
              <a:t>Cost: </a:t>
            </a:r>
            <a:r>
              <a:rPr lang="en-US" dirty="0"/>
              <a:t>Encoder hardware, transporting each stream at multiple bitrates to Phenix platform (doubles for redundant high-availability streams)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924E44-4719-4F3F-93FB-7CAACDA18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Cloud Transcode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788AE6-FEBD-448F-87C6-B60CDCEF1AA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Only transport one stream over network to Phenix platform</a:t>
            </a:r>
          </a:p>
          <a:p>
            <a:r>
              <a:rPr lang="en-US" b="1" dirty="0"/>
              <a:t>Cost: </a:t>
            </a:r>
            <a:r>
              <a:rPr lang="en-US" dirty="0"/>
              <a:t>Transcode time for multiple bitrates (~0.06 sec)</a:t>
            </a:r>
          </a:p>
        </p:txBody>
      </p:sp>
    </p:spTree>
    <p:extLst>
      <p:ext uri="{BB962C8B-B14F-4D97-AF65-F5344CB8AC3E}">
        <p14:creationId xmlns:p14="http://schemas.microsoft.com/office/powerpoint/2010/main" val="11878239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9C1F0-7A34-47DE-B3F2-360AD3AB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5F998-F824-40A3-89ED-7230A0F980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Phenix Encoder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93B358-E5F3-442E-B6F0-F2B8DA08A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Fast encode (~.12 sec) and fast transfer between encoder and Phenix platform (0.1 sec)</a:t>
            </a:r>
          </a:p>
          <a:p>
            <a:r>
              <a:rPr lang="en-US" b="1" dirty="0"/>
              <a:t>Cost: </a:t>
            </a:r>
            <a:r>
              <a:rPr lang="en-US" dirty="0"/>
              <a:t>New encoder hardware and setup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924E44-4719-4F3F-93FB-7CAACDA18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Third-Party Encoder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788AE6-FEBD-448F-87C6-B60CDCEF1AA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Already own equipment and have optimized settings</a:t>
            </a:r>
          </a:p>
          <a:p>
            <a:r>
              <a:rPr lang="en-US" b="1" dirty="0"/>
              <a:t>Cost: </a:t>
            </a:r>
            <a:r>
              <a:rPr lang="en-US" dirty="0"/>
              <a:t>Additional encoding time (~1-5 sec, depending on encoder and settings), slower transfer (~0.5 sec) and Phenix platform RTMP unpackaging / ingest (~0.25 sec)</a:t>
            </a:r>
          </a:p>
        </p:txBody>
      </p:sp>
    </p:spTree>
    <p:extLst>
      <p:ext uri="{BB962C8B-B14F-4D97-AF65-F5344CB8AC3E}">
        <p14:creationId xmlns:p14="http://schemas.microsoft.com/office/powerpoint/2010/main" val="2031758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B121E77-672C-412B-A37C-09D7AEAF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Encoder Options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7BF54517-EAE0-4B62-97BB-C416D71CE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34" y="3160553"/>
            <a:ext cx="161290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29B3495-DEC6-49C2-9183-5F1B23840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381" y="2541706"/>
            <a:ext cx="19621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1F75F8FF-99FE-4870-8F23-9A8F1577E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147" y="2717918"/>
            <a:ext cx="120967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223FD7-CE6D-4A39-AB05-3085521B0C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9682" y="4913703"/>
            <a:ext cx="1347140" cy="423257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B487792-0B8C-4DED-AFC1-DBBBD6D3077F}"/>
              </a:ext>
            </a:extLst>
          </p:cNvPr>
          <p:cNvGrpSpPr/>
          <p:nvPr/>
        </p:nvGrpSpPr>
        <p:grpSpPr>
          <a:xfrm>
            <a:off x="3251711" y="4788316"/>
            <a:ext cx="1937489" cy="674033"/>
            <a:chOff x="956235" y="5234160"/>
            <a:chExt cx="1937489" cy="67403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EC92BD-E8A9-4841-A17B-92E38A981C95}"/>
                </a:ext>
              </a:extLst>
            </p:cNvPr>
            <p:cNvSpPr/>
            <p:nvPr/>
          </p:nvSpPr>
          <p:spPr>
            <a:xfrm>
              <a:off x="956235" y="5234160"/>
              <a:ext cx="1937489" cy="674033"/>
            </a:xfrm>
            <a:prstGeom prst="rect">
              <a:avLst/>
            </a:prstGeom>
            <a:solidFill>
              <a:srgbClr val="E225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C807186-4EDA-4FB1-B1EB-E74F2D386FBE}"/>
                </a:ext>
              </a:extLst>
            </p:cNvPr>
            <p:cNvSpPr txBox="1"/>
            <p:nvPr/>
          </p:nvSpPr>
          <p:spPr>
            <a:xfrm>
              <a:off x="1420101" y="5265099"/>
              <a:ext cx="1009757" cy="61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sz="1200" b="1" baseline="30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rd</a:t>
              </a: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PARTY ENCODER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1175CC1-2813-422C-ACFA-CAF8AE7C6AC2}"/>
              </a:ext>
            </a:extLst>
          </p:cNvPr>
          <p:cNvGrpSpPr/>
          <p:nvPr/>
        </p:nvGrpSpPr>
        <p:grpSpPr>
          <a:xfrm>
            <a:off x="9239751" y="2391687"/>
            <a:ext cx="1743075" cy="966786"/>
            <a:chOff x="8290236" y="3788094"/>
            <a:chExt cx="1743075" cy="966786"/>
          </a:xfrm>
        </p:grpSpPr>
        <p:sp>
          <p:nvSpPr>
            <p:cNvPr id="11" name="Cloud 10">
              <a:extLst>
                <a:ext uri="{FF2B5EF4-FFF2-40B4-BE49-F238E27FC236}">
                  <a16:creationId xmlns:a16="http://schemas.microsoft.com/office/drawing/2014/main" id="{5A4E83EB-57B7-4141-8455-5E1BE7403D63}"/>
                </a:ext>
              </a:extLst>
            </p:cNvPr>
            <p:cNvSpPr/>
            <p:nvPr/>
          </p:nvSpPr>
          <p:spPr>
            <a:xfrm rot="10800000">
              <a:off x="8290236" y="3788094"/>
              <a:ext cx="1743075" cy="966786"/>
            </a:xfrm>
            <a:prstGeom prst="cloud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E870069-0B02-4A6A-9053-7DD4DA5F8A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231" y="4099760"/>
              <a:ext cx="121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57AEF23-1973-43AA-A75A-62AFC68A0E54}"/>
              </a:ext>
            </a:extLst>
          </p:cNvPr>
          <p:cNvCxnSpPr>
            <a:cxnSpLocks/>
            <a:stCxn id="1027" idx="2"/>
            <a:endCxn id="8" idx="1"/>
          </p:cNvCxnSpPr>
          <p:nvPr/>
        </p:nvCxnSpPr>
        <p:spPr>
          <a:xfrm>
            <a:off x="1291784" y="4773453"/>
            <a:ext cx="1959927" cy="35188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EC77111-3099-4B4B-AAD9-B30AB4568B0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5189200" y="5125332"/>
            <a:ext cx="1510482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3D87FA8-D8F6-424D-A13E-8865EB3150E1}"/>
              </a:ext>
            </a:extLst>
          </p:cNvPr>
          <p:cNvCxnSpPr>
            <a:cxnSpLocks/>
            <a:stCxn id="9" idx="3"/>
            <a:endCxn id="43" idx="0"/>
          </p:cNvCxnSpPr>
          <p:nvPr/>
        </p:nvCxnSpPr>
        <p:spPr>
          <a:xfrm>
            <a:off x="8046822" y="5125332"/>
            <a:ext cx="1124325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60CA41F-3394-4508-9185-D6E7A44C3CFA}"/>
              </a:ext>
            </a:extLst>
          </p:cNvPr>
          <p:cNvGrpSpPr/>
          <p:nvPr/>
        </p:nvGrpSpPr>
        <p:grpSpPr>
          <a:xfrm>
            <a:off x="9169694" y="4641940"/>
            <a:ext cx="1743075" cy="966786"/>
            <a:chOff x="8290236" y="3788094"/>
            <a:chExt cx="1743075" cy="966786"/>
          </a:xfrm>
        </p:grpSpPr>
        <p:sp>
          <p:nvSpPr>
            <p:cNvPr id="43" name="Cloud 42">
              <a:extLst>
                <a:ext uri="{FF2B5EF4-FFF2-40B4-BE49-F238E27FC236}">
                  <a16:creationId xmlns:a16="http://schemas.microsoft.com/office/drawing/2014/main" id="{6A59C0B0-A286-4830-9204-149E1F3F1E8A}"/>
                </a:ext>
              </a:extLst>
            </p:cNvPr>
            <p:cNvSpPr/>
            <p:nvPr/>
          </p:nvSpPr>
          <p:spPr>
            <a:xfrm rot="10800000">
              <a:off x="8290236" y="3788094"/>
              <a:ext cx="1743075" cy="966786"/>
            </a:xfrm>
            <a:prstGeom prst="cloud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ACFD1419-1122-4FCB-804A-4C6746BCAD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2231" y="4099760"/>
              <a:ext cx="121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1CDCF8B-EC65-4454-8F4F-4AFB49AF8CAB}"/>
              </a:ext>
            </a:extLst>
          </p:cNvPr>
          <p:cNvCxnSpPr>
            <a:cxnSpLocks/>
            <a:stCxn id="1027" idx="0"/>
            <a:endCxn id="1030" idx="1"/>
          </p:cNvCxnSpPr>
          <p:nvPr/>
        </p:nvCxnSpPr>
        <p:spPr>
          <a:xfrm flipV="1">
            <a:off x="1291784" y="2875081"/>
            <a:ext cx="1947597" cy="28547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12B6C5B-EDCA-4C41-A02E-8B0B64ABACC2}"/>
              </a:ext>
            </a:extLst>
          </p:cNvPr>
          <p:cNvCxnSpPr>
            <a:cxnSpLocks/>
            <a:stCxn id="1030" idx="3"/>
            <a:endCxn id="1033" idx="1"/>
          </p:cNvCxnSpPr>
          <p:nvPr/>
        </p:nvCxnSpPr>
        <p:spPr>
          <a:xfrm>
            <a:off x="5201531" y="2875081"/>
            <a:ext cx="1635616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55D802D-2F83-4752-9E89-3504D53E26BD}"/>
              </a:ext>
            </a:extLst>
          </p:cNvPr>
          <p:cNvCxnSpPr>
            <a:cxnSpLocks/>
            <a:stCxn id="1033" idx="3"/>
            <a:endCxn id="11" idx="0"/>
          </p:cNvCxnSpPr>
          <p:nvPr/>
        </p:nvCxnSpPr>
        <p:spPr>
          <a:xfrm flipV="1">
            <a:off x="8046822" y="2875080"/>
            <a:ext cx="1194382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96CBCA6-FB5B-4AD1-B1D5-58949DE4A947}"/>
              </a:ext>
            </a:extLst>
          </p:cNvPr>
          <p:cNvSpPr/>
          <p:nvPr/>
        </p:nvSpPr>
        <p:spPr>
          <a:xfrm>
            <a:off x="6419655" y="3017817"/>
            <a:ext cx="20446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~0.1 sec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CF704E2-5892-414E-9B59-7354E073C915}"/>
              </a:ext>
            </a:extLst>
          </p:cNvPr>
          <p:cNvSpPr/>
          <p:nvPr/>
        </p:nvSpPr>
        <p:spPr>
          <a:xfrm>
            <a:off x="6350923" y="5336960"/>
            <a:ext cx="20446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~0.5 sec</a:t>
            </a:r>
          </a:p>
        </p:txBody>
      </p:sp>
    </p:spTree>
    <p:extLst>
      <p:ext uri="{BB962C8B-B14F-4D97-AF65-F5344CB8AC3E}">
        <p14:creationId xmlns:p14="http://schemas.microsoft.com/office/powerpoint/2010/main" val="18547141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9C1F0-7A34-47DE-B3F2-360AD3AB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Transformation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5F998-F824-40A3-89ED-7230A0F980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DASH or HLS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93B358-E5F3-442E-B6F0-F2B8DA08A2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Support for players that require content via DASH or HLS</a:t>
            </a:r>
          </a:p>
          <a:p>
            <a:r>
              <a:rPr lang="en-US" b="1" dirty="0"/>
              <a:t>Cost: </a:t>
            </a:r>
            <a:r>
              <a:rPr lang="en-US" dirty="0"/>
              <a:t>Time to create manifests, content chunks (~6-12 sec)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924E44-4719-4F3F-93FB-7CAACDA18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Low-Latency DASH or HLS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788AE6-FEBD-448F-87C6-B60CDCEF1AA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Support for players that require content via DASH or HLS</a:t>
            </a:r>
          </a:p>
          <a:p>
            <a:r>
              <a:rPr lang="en-US" b="1" dirty="0"/>
              <a:t>Cost: </a:t>
            </a:r>
            <a:r>
              <a:rPr lang="en-US" dirty="0"/>
              <a:t>Time to create manifests, content chunks (~0.07 sec)</a:t>
            </a:r>
          </a:p>
        </p:txBody>
      </p:sp>
    </p:spTree>
    <p:extLst>
      <p:ext uri="{BB962C8B-B14F-4D97-AF65-F5344CB8AC3E}">
        <p14:creationId xmlns:p14="http://schemas.microsoft.com/office/powerpoint/2010/main" val="41786228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10E12-7229-414F-A15B-F8F009A65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Viewer Buffer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3E8D6-5E78-4FF1-9349-278F854DC7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 buffer size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056A6-5FB0-4E58-BD99-C87C58A098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Low latency</a:t>
            </a:r>
          </a:p>
          <a:p>
            <a:r>
              <a:rPr lang="en-US" b="1" dirty="0"/>
              <a:t>Cost: </a:t>
            </a:r>
            <a:r>
              <a:rPr lang="en-US" dirty="0"/>
              <a:t>Possible viewing interruptions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ED64B-727F-4FE8-9135-347467618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Large buffer size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59B2CC-6F9B-46EE-B794-CF94771A73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/>
              <a:t>Benefit: </a:t>
            </a:r>
            <a:r>
              <a:rPr lang="en-US" dirty="0"/>
              <a:t>Smooth viewing experience</a:t>
            </a:r>
          </a:p>
          <a:p>
            <a:r>
              <a:rPr lang="en-US" b="1" dirty="0"/>
              <a:t>Cost: </a:t>
            </a:r>
            <a:r>
              <a:rPr lang="en-US" dirty="0"/>
              <a:t>Increased latency</a:t>
            </a:r>
          </a:p>
        </p:txBody>
      </p:sp>
    </p:spTree>
    <p:extLst>
      <p:ext uri="{BB962C8B-B14F-4D97-AF65-F5344CB8AC3E}">
        <p14:creationId xmlns:p14="http://schemas.microsoft.com/office/powerpoint/2010/main" val="24063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3AB3A16-4204-49E4-8838-3EBA39732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Overview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07561B-AC25-4504-8111-C20EEBE1F3AC}"/>
              </a:ext>
            </a:extLst>
          </p:cNvPr>
          <p:cNvSpPr/>
          <p:nvPr/>
        </p:nvSpPr>
        <p:spPr>
          <a:xfrm>
            <a:off x="608519" y="1742989"/>
            <a:ext cx="1357441" cy="523199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5720" rtlCol="0" anchor="ctr" anchorCtr="0"/>
          <a:lstStyle/>
          <a:p>
            <a:pPr algn="ctr"/>
            <a:r>
              <a:rPr lang="en-US" sz="2400" b="1" dirty="0">
                <a:solidFill>
                  <a:srgbClr val="2996D2"/>
                </a:solidFill>
              </a:rPr>
              <a:t>START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C2EABB9C-86CA-420A-8C84-69C59B7A0800}"/>
              </a:ext>
            </a:extLst>
          </p:cNvPr>
          <p:cNvSpPr/>
          <p:nvPr/>
        </p:nvSpPr>
        <p:spPr>
          <a:xfrm>
            <a:off x="2050308" y="3871182"/>
            <a:ext cx="1670303" cy="67594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43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Edge transformation?</a:t>
            </a:r>
          </a:p>
        </p:txBody>
      </p:sp>
      <p:sp>
        <p:nvSpPr>
          <p:cNvPr id="24" name="Rounded Rectangle 8">
            <a:extLst>
              <a:ext uri="{FF2B5EF4-FFF2-40B4-BE49-F238E27FC236}">
                <a16:creationId xmlns:a16="http://schemas.microsoft.com/office/drawing/2014/main" id="{02C9587E-9759-4CD8-A3C9-C03409C270EB}"/>
              </a:ext>
            </a:extLst>
          </p:cNvPr>
          <p:cNvSpPr/>
          <p:nvPr/>
        </p:nvSpPr>
        <p:spPr>
          <a:xfrm>
            <a:off x="2237356" y="1702008"/>
            <a:ext cx="1296210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MBR or SBR?</a:t>
            </a:r>
          </a:p>
        </p:txBody>
      </p:sp>
      <p:sp>
        <p:nvSpPr>
          <p:cNvPr id="29" name="Rounded Rectangle 8">
            <a:extLst>
              <a:ext uri="{FF2B5EF4-FFF2-40B4-BE49-F238E27FC236}">
                <a16:creationId xmlns:a16="http://schemas.microsoft.com/office/drawing/2014/main" id="{DFC9CA80-7D86-4EA0-941C-8875BCBE8F46}"/>
              </a:ext>
            </a:extLst>
          </p:cNvPr>
          <p:cNvSpPr/>
          <p:nvPr/>
        </p:nvSpPr>
        <p:spPr>
          <a:xfrm>
            <a:off x="4242328" y="1702008"/>
            <a:ext cx="1491406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or Cloud Encoding?</a:t>
            </a:r>
          </a:p>
        </p:txBody>
      </p:sp>
      <p:sp>
        <p:nvSpPr>
          <p:cNvPr id="30" name="Rounded Rectangle 8">
            <a:extLst>
              <a:ext uri="{FF2B5EF4-FFF2-40B4-BE49-F238E27FC236}">
                <a16:creationId xmlns:a16="http://schemas.microsoft.com/office/drawing/2014/main" id="{07684A12-40D6-475B-99EE-C3FD7BAEBC8C}"/>
              </a:ext>
            </a:extLst>
          </p:cNvPr>
          <p:cNvSpPr/>
          <p:nvPr/>
        </p:nvSpPr>
        <p:spPr>
          <a:xfrm>
            <a:off x="7167030" y="1702008"/>
            <a:ext cx="1491406" cy="61118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Phenix or 3</a:t>
            </a:r>
            <a:r>
              <a:rPr lang="en-US" sz="1600" baseline="30000" dirty="0">
                <a:solidFill>
                  <a:schemeClr val="tx1"/>
                </a:solidFill>
              </a:rPr>
              <a:t>rd</a:t>
            </a:r>
            <a:r>
              <a:rPr lang="en-US" sz="1600" dirty="0">
                <a:solidFill>
                  <a:schemeClr val="tx1"/>
                </a:solidFill>
              </a:rPr>
              <a:t> Party Encoder?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F56B14F-8E55-4776-BE3A-2327B7152AED}"/>
              </a:ext>
            </a:extLst>
          </p:cNvPr>
          <p:cNvSpPr/>
          <p:nvPr/>
        </p:nvSpPr>
        <p:spPr>
          <a:xfrm>
            <a:off x="10165932" y="5710380"/>
            <a:ext cx="1506793" cy="516827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5720" rtlCol="0" anchor="ctr" anchorCtr="0"/>
          <a:lstStyle/>
          <a:p>
            <a:pPr algn="ctr"/>
            <a:r>
              <a:rPr lang="en-US" sz="2400" b="1" dirty="0">
                <a:solidFill>
                  <a:srgbClr val="2996D2"/>
                </a:solidFill>
              </a:rPr>
              <a:t>END</a:t>
            </a:r>
          </a:p>
        </p:txBody>
      </p:sp>
      <p:sp>
        <p:nvSpPr>
          <p:cNvPr id="57" name="Rounded Rectangle 8">
            <a:extLst>
              <a:ext uri="{FF2B5EF4-FFF2-40B4-BE49-F238E27FC236}">
                <a16:creationId xmlns:a16="http://schemas.microsoft.com/office/drawing/2014/main" id="{C9A6F830-C0B9-4A32-B2A3-F30E8DDAD670}"/>
              </a:ext>
            </a:extLst>
          </p:cNvPr>
          <p:cNvSpPr/>
          <p:nvPr/>
        </p:nvSpPr>
        <p:spPr>
          <a:xfrm>
            <a:off x="8810419" y="5698562"/>
            <a:ext cx="832803" cy="540462"/>
          </a:xfrm>
          <a:prstGeom prst="roundRect">
            <a:avLst/>
          </a:prstGeom>
          <a:solidFill>
            <a:srgbClr val="F1732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/>
              <a:t>Add buffer size</a:t>
            </a:r>
          </a:p>
        </p:txBody>
      </p:sp>
      <p:sp>
        <p:nvSpPr>
          <p:cNvPr id="60" name="Rounded Rectangle 8">
            <a:extLst>
              <a:ext uri="{FF2B5EF4-FFF2-40B4-BE49-F238E27FC236}">
                <a16:creationId xmlns:a16="http://schemas.microsoft.com/office/drawing/2014/main" id="{A368F4CD-D5F1-40B4-80DB-A85493D9566F}"/>
              </a:ext>
            </a:extLst>
          </p:cNvPr>
          <p:cNvSpPr/>
          <p:nvPr/>
        </p:nvSpPr>
        <p:spPr>
          <a:xfrm>
            <a:off x="6670054" y="5710380"/>
            <a:ext cx="1670303" cy="51682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Viewer Buffer</a:t>
            </a:r>
          </a:p>
        </p:txBody>
      </p:sp>
      <p:sp>
        <p:nvSpPr>
          <p:cNvPr id="62" name="Rounded Rectangle 8">
            <a:extLst>
              <a:ext uri="{FF2B5EF4-FFF2-40B4-BE49-F238E27FC236}">
                <a16:creationId xmlns:a16="http://schemas.microsoft.com/office/drawing/2014/main" id="{6BE4E32D-86F9-4DCC-A983-E02E001FAB99}"/>
              </a:ext>
            </a:extLst>
          </p:cNvPr>
          <p:cNvSpPr/>
          <p:nvPr/>
        </p:nvSpPr>
        <p:spPr>
          <a:xfrm>
            <a:off x="7088802" y="3938924"/>
            <a:ext cx="832803" cy="540462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/>
              <a:t>Add ~6 to 12 sec</a:t>
            </a:r>
          </a:p>
        </p:txBody>
      </p:sp>
      <p:sp>
        <p:nvSpPr>
          <p:cNvPr id="63" name="Rounded Rectangle 8">
            <a:extLst>
              <a:ext uri="{FF2B5EF4-FFF2-40B4-BE49-F238E27FC236}">
                <a16:creationId xmlns:a16="http://schemas.microsoft.com/office/drawing/2014/main" id="{2F94806D-5627-4258-918A-E9A1889C1A9F}"/>
              </a:ext>
            </a:extLst>
          </p:cNvPr>
          <p:cNvSpPr/>
          <p:nvPr/>
        </p:nvSpPr>
        <p:spPr>
          <a:xfrm>
            <a:off x="5188846" y="5085380"/>
            <a:ext cx="832803" cy="540462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/>
              <a:t>Add ~0.07 sec</a:t>
            </a:r>
          </a:p>
        </p:txBody>
      </p:sp>
      <p:sp>
        <p:nvSpPr>
          <p:cNvPr id="64" name="Rounded Rectangle 8">
            <a:extLst>
              <a:ext uri="{FF2B5EF4-FFF2-40B4-BE49-F238E27FC236}">
                <a16:creationId xmlns:a16="http://schemas.microsoft.com/office/drawing/2014/main" id="{59404F8F-B3C6-4016-8F55-4DFA963B9216}"/>
              </a:ext>
            </a:extLst>
          </p:cNvPr>
          <p:cNvSpPr/>
          <p:nvPr/>
        </p:nvSpPr>
        <p:spPr>
          <a:xfrm>
            <a:off x="9874410" y="1734357"/>
            <a:ext cx="832803" cy="54046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/>
              <a:t>Add ~1.25 to 6 sec</a:t>
            </a:r>
          </a:p>
        </p:txBody>
      </p:sp>
      <p:sp>
        <p:nvSpPr>
          <p:cNvPr id="65" name="Rounded Rectangle 8">
            <a:extLst>
              <a:ext uri="{FF2B5EF4-FFF2-40B4-BE49-F238E27FC236}">
                <a16:creationId xmlns:a16="http://schemas.microsoft.com/office/drawing/2014/main" id="{7ABF0D16-2D24-4078-AB7A-9AC1A128E312}"/>
              </a:ext>
            </a:extLst>
          </p:cNvPr>
          <p:cNvSpPr/>
          <p:nvPr/>
        </p:nvSpPr>
        <p:spPr>
          <a:xfrm>
            <a:off x="5762237" y="2307859"/>
            <a:ext cx="832803" cy="57633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/>
              <a:t>Add ~0.06 sec</a:t>
            </a:r>
          </a:p>
        </p:txBody>
      </p: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B12BD03C-A20D-409B-8FD1-0660D1533DF6}"/>
              </a:ext>
            </a:extLst>
          </p:cNvPr>
          <p:cNvCxnSpPr>
            <a:cxnSpLocks/>
            <a:stCxn id="8" idx="6"/>
            <a:endCxn id="24" idx="1"/>
          </p:cNvCxnSpPr>
          <p:nvPr/>
        </p:nvCxnSpPr>
        <p:spPr>
          <a:xfrm>
            <a:off x="1965960" y="2004589"/>
            <a:ext cx="271396" cy="1852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Elbow 82">
            <a:extLst>
              <a:ext uri="{FF2B5EF4-FFF2-40B4-BE49-F238E27FC236}">
                <a16:creationId xmlns:a16="http://schemas.microsoft.com/office/drawing/2014/main" id="{27394EE9-A5B4-48C4-ABB2-229A308BD491}"/>
              </a:ext>
            </a:extLst>
          </p:cNvPr>
          <p:cNvCxnSpPr>
            <a:cxnSpLocks/>
            <a:stCxn id="24" idx="3"/>
            <a:endCxn id="29" idx="1"/>
          </p:cNvCxnSpPr>
          <p:nvPr/>
        </p:nvCxnSpPr>
        <p:spPr>
          <a:xfrm>
            <a:off x="3533566" y="2006441"/>
            <a:ext cx="708762" cy="12700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A1C6FA54-ADAB-49ED-8212-0329A6FFB4A6}"/>
              </a:ext>
            </a:extLst>
          </p:cNvPr>
          <p:cNvCxnSpPr>
            <a:cxnSpLocks/>
            <a:stCxn id="29" idx="2"/>
            <a:endCxn id="65" idx="1"/>
          </p:cNvCxnSpPr>
          <p:nvPr/>
        </p:nvCxnSpPr>
        <p:spPr>
          <a:xfrm rot="16200000" flipH="1">
            <a:off x="5232556" y="2066348"/>
            <a:ext cx="285156" cy="774206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79CFD87E-CA71-45A6-A770-B01515F40406}"/>
              </a:ext>
            </a:extLst>
          </p:cNvPr>
          <p:cNvCxnSpPr>
            <a:cxnSpLocks/>
            <a:stCxn id="65" idx="3"/>
            <a:endCxn id="30" idx="1"/>
          </p:cNvCxnSpPr>
          <p:nvPr/>
        </p:nvCxnSpPr>
        <p:spPr>
          <a:xfrm flipV="1">
            <a:off x="6595040" y="2007603"/>
            <a:ext cx="571990" cy="588426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67CF7EE1-0B6B-4D57-B715-1B127A4054DC}"/>
              </a:ext>
            </a:extLst>
          </p:cNvPr>
          <p:cNvCxnSpPr>
            <a:cxnSpLocks/>
            <a:stCxn id="343" idx="1"/>
            <a:endCxn id="17" idx="0"/>
          </p:cNvCxnSpPr>
          <p:nvPr/>
        </p:nvCxnSpPr>
        <p:spPr>
          <a:xfrm rot="10800000" flipV="1">
            <a:off x="2885461" y="3097398"/>
            <a:ext cx="4608807" cy="773784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98D969AF-7B23-48FA-8D9E-5914BF2597F3}"/>
              </a:ext>
            </a:extLst>
          </p:cNvPr>
          <p:cNvCxnSpPr>
            <a:cxnSpLocks/>
            <a:stCxn id="30" idx="3"/>
            <a:endCxn id="64" idx="1"/>
          </p:cNvCxnSpPr>
          <p:nvPr/>
        </p:nvCxnSpPr>
        <p:spPr>
          <a:xfrm flipV="1">
            <a:off x="8658436" y="2004588"/>
            <a:ext cx="1215974" cy="3015"/>
          </a:xfrm>
          <a:prstGeom prst="bentConnector3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F3BC1E4F-78AF-47A0-B743-46C21BE5AC3C}"/>
              </a:ext>
            </a:extLst>
          </p:cNvPr>
          <p:cNvCxnSpPr>
            <a:cxnSpLocks/>
            <a:stCxn id="64" idx="2"/>
            <a:endCxn id="17" idx="0"/>
          </p:cNvCxnSpPr>
          <p:nvPr/>
        </p:nvCxnSpPr>
        <p:spPr>
          <a:xfrm rot="5400000">
            <a:off x="5789955" y="-629676"/>
            <a:ext cx="1596363" cy="7405352"/>
          </a:xfrm>
          <a:prstGeom prst="bentConnector3">
            <a:avLst>
              <a:gd name="adj1" fmla="val 76253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: Elbow 109">
            <a:extLst>
              <a:ext uri="{FF2B5EF4-FFF2-40B4-BE49-F238E27FC236}">
                <a16:creationId xmlns:a16="http://schemas.microsoft.com/office/drawing/2014/main" id="{3A52840F-D421-42B1-BC06-8B10490A9D91}"/>
              </a:ext>
            </a:extLst>
          </p:cNvPr>
          <p:cNvCxnSpPr>
            <a:cxnSpLocks/>
            <a:stCxn id="24" idx="2"/>
            <a:endCxn id="17" idx="0"/>
          </p:cNvCxnSpPr>
          <p:nvPr/>
        </p:nvCxnSpPr>
        <p:spPr>
          <a:xfrm rot="5400000">
            <a:off x="2105307" y="3091027"/>
            <a:ext cx="1560309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98986AE5-A761-417C-ADB4-02883DBE6864}"/>
              </a:ext>
            </a:extLst>
          </p:cNvPr>
          <p:cNvSpPr txBox="1"/>
          <p:nvPr/>
        </p:nvSpPr>
        <p:spPr>
          <a:xfrm>
            <a:off x="5069839" y="2463241"/>
            <a:ext cx="53413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Cloud</a:t>
            </a:r>
          </a:p>
        </p:txBody>
      </p: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F8FB9029-3B80-4CEC-A188-9FD44DF708D5}"/>
              </a:ext>
            </a:extLst>
          </p:cNvPr>
          <p:cNvCxnSpPr>
            <a:cxnSpLocks/>
            <a:stCxn id="29" idx="3"/>
            <a:endCxn id="30" idx="1"/>
          </p:cNvCxnSpPr>
          <p:nvPr/>
        </p:nvCxnSpPr>
        <p:spPr>
          <a:xfrm>
            <a:off x="5733734" y="2006441"/>
            <a:ext cx="1433296" cy="116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0FB0D632-4CD0-47B7-9CCD-E1355EBED57F}"/>
              </a:ext>
            </a:extLst>
          </p:cNvPr>
          <p:cNvSpPr txBox="1"/>
          <p:nvPr/>
        </p:nvSpPr>
        <p:spPr>
          <a:xfrm>
            <a:off x="5969705" y="1883330"/>
            <a:ext cx="57432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Local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A98B319D-4BAD-4AF3-9355-9910CFB75CEE}"/>
              </a:ext>
            </a:extLst>
          </p:cNvPr>
          <p:cNvSpPr txBox="1"/>
          <p:nvPr/>
        </p:nvSpPr>
        <p:spPr>
          <a:xfrm>
            <a:off x="8868375" y="1881477"/>
            <a:ext cx="77484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Party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1527E4F0-55F8-4179-8659-10A861D998C3}"/>
              </a:ext>
            </a:extLst>
          </p:cNvPr>
          <p:cNvSpPr txBox="1"/>
          <p:nvPr/>
        </p:nvSpPr>
        <p:spPr>
          <a:xfrm>
            <a:off x="3673816" y="1889680"/>
            <a:ext cx="40377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MBR</a:t>
            </a:r>
          </a:p>
        </p:txBody>
      </p:sp>
      <p:cxnSp>
        <p:nvCxnSpPr>
          <p:cNvPr id="198" name="Connector: Elbow 197">
            <a:extLst>
              <a:ext uri="{FF2B5EF4-FFF2-40B4-BE49-F238E27FC236}">
                <a16:creationId xmlns:a16="http://schemas.microsoft.com/office/drawing/2014/main" id="{E80CA689-C610-40A2-9CEB-B3DC09E6F1E4}"/>
              </a:ext>
            </a:extLst>
          </p:cNvPr>
          <p:cNvCxnSpPr>
            <a:cxnSpLocks/>
            <a:stCxn id="17" idx="2"/>
            <a:endCxn id="60" idx="1"/>
          </p:cNvCxnSpPr>
          <p:nvPr/>
        </p:nvCxnSpPr>
        <p:spPr>
          <a:xfrm rot="16200000" flipH="1">
            <a:off x="4066924" y="3365664"/>
            <a:ext cx="1421666" cy="3784594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D061689F-1492-4455-9FDE-6DF3E4227112}"/>
              </a:ext>
            </a:extLst>
          </p:cNvPr>
          <p:cNvSpPr txBox="1"/>
          <p:nvPr/>
        </p:nvSpPr>
        <p:spPr>
          <a:xfrm>
            <a:off x="2343322" y="4848661"/>
            <a:ext cx="107262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None</a:t>
            </a:r>
          </a:p>
        </p:txBody>
      </p:sp>
      <p:sp>
        <p:nvSpPr>
          <p:cNvPr id="211" name="Rounded Rectangle 8">
            <a:extLst>
              <a:ext uri="{FF2B5EF4-FFF2-40B4-BE49-F238E27FC236}">
                <a16:creationId xmlns:a16="http://schemas.microsoft.com/office/drawing/2014/main" id="{84CDB0E7-55C6-4285-98F2-6173B51583C3}"/>
              </a:ext>
            </a:extLst>
          </p:cNvPr>
          <p:cNvSpPr/>
          <p:nvPr/>
        </p:nvSpPr>
        <p:spPr>
          <a:xfrm>
            <a:off x="4916910" y="3879722"/>
            <a:ext cx="1374136" cy="67594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43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Low-Latency DASH/HLS?</a:t>
            </a:r>
          </a:p>
        </p:txBody>
      </p:sp>
      <p:cxnSp>
        <p:nvCxnSpPr>
          <p:cNvPr id="225" name="Connector: Elbow 224">
            <a:extLst>
              <a:ext uri="{FF2B5EF4-FFF2-40B4-BE49-F238E27FC236}">
                <a16:creationId xmlns:a16="http://schemas.microsoft.com/office/drawing/2014/main" id="{178BDF0E-A846-43BE-B22E-BD5D5374871D}"/>
              </a:ext>
            </a:extLst>
          </p:cNvPr>
          <p:cNvCxnSpPr>
            <a:cxnSpLocks/>
            <a:stCxn id="17" idx="3"/>
            <a:endCxn id="211" idx="1"/>
          </p:cNvCxnSpPr>
          <p:nvPr/>
        </p:nvCxnSpPr>
        <p:spPr>
          <a:xfrm>
            <a:off x="3720611" y="4209155"/>
            <a:ext cx="1196299" cy="854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>
            <a:extLst>
              <a:ext uri="{FF2B5EF4-FFF2-40B4-BE49-F238E27FC236}">
                <a16:creationId xmlns:a16="http://schemas.microsoft.com/office/drawing/2014/main" id="{6CF170CC-A99E-45A2-80B0-02C357291AB7}"/>
              </a:ext>
            </a:extLst>
          </p:cNvPr>
          <p:cNvSpPr txBox="1"/>
          <p:nvPr/>
        </p:nvSpPr>
        <p:spPr>
          <a:xfrm>
            <a:off x="4067057" y="3883445"/>
            <a:ext cx="467811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DASH &amp;/or HLS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F04844A7-7199-43D6-98E7-8B1580775327}"/>
              </a:ext>
            </a:extLst>
          </p:cNvPr>
          <p:cNvSpPr txBox="1"/>
          <p:nvPr/>
        </p:nvSpPr>
        <p:spPr>
          <a:xfrm>
            <a:off x="2617637" y="2565135"/>
            <a:ext cx="57432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SBR</a:t>
            </a:r>
          </a:p>
        </p:txBody>
      </p: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931FAE85-1F25-44B3-93A8-3CA482A52B57}"/>
              </a:ext>
            </a:extLst>
          </p:cNvPr>
          <p:cNvCxnSpPr>
            <a:cxnSpLocks/>
            <a:stCxn id="211" idx="3"/>
            <a:endCxn id="62" idx="1"/>
          </p:cNvCxnSpPr>
          <p:nvPr/>
        </p:nvCxnSpPr>
        <p:spPr>
          <a:xfrm flipV="1">
            <a:off x="6291046" y="4209155"/>
            <a:ext cx="797756" cy="854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or: Elbow 245">
            <a:extLst>
              <a:ext uri="{FF2B5EF4-FFF2-40B4-BE49-F238E27FC236}">
                <a16:creationId xmlns:a16="http://schemas.microsoft.com/office/drawing/2014/main" id="{A8B917E2-ABE3-4037-97C5-7F22388D1610}"/>
              </a:ext>
            </a:extLst>
          </p:cNvPr>
          <p:cNvCxnSpPr>
            <a:cxnSpLocks/>
            <a:stCxn id="211" idx="2"/>
            <a:endCxn id="63" idx="0"/>
          </p:cNvCxnSpPr>
          <p:nvPr/>
        </p:nvCxnSpPr>
        <p:spPr>
          <a:xfrm rot="16200000" flipH="1">
            <a:off x="5339757" y="4819889"/>
            <a:ext cx="529712" cy="127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06A7794C-36FA-4A15-A7D9-ED59C816DEC2}"/>
              </a:ext>
            </a:extLst>
          </p:cNvPr>
          <p:cNvCxnSpPr>
            <a:cxnSpLocks/>
            <a:stCxn id="63" idx="3"/>
            <a:endCxn id="60" idx="0"/>
          </p:cNvCxnSpPr>
          <p:nvPr/>
        </p:nvCxnSpPr>
        <p:spPr>
          <a:xfrm>
            <a:off x="6021649" y="5355611"/>
            <a:ext cx="1483557" cy="354769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ctor: Elbow 251">
            <a:extLst>
              <a:ext uri="{FF2B5EF4-FFF2-40B4-BE49-F238E27FC236}">
                <a16:creationId xmlns:a16="http://schemas.microsoft.com/office/drawing/2014/main" id="{1DB333D4-C808-4BA8-B6A5-E6B95522712E}"/>
              </a:ext>
            </a:extLst>
          </p:cNvPr>
          <p:cNvCxnSpPr>
            <a:cxnSpLocks/>
            <a:stCxn id="62" idx="2"/>
            <a:endCxn id="60" idx="0"/>
          </p:cNvCxnSpPr>
          <p:nvPr/>
        </p:nvCxnSpPr>
        <p:spPr>
          <a:xfrm rot="16200000" flipH="1">
            <a:off x="6889708" y="5094882"/>
            <a:ext cx="1230994" cy="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>
            <a:extLst>
              <a:ext uri="{FF2B5EF4-FFF2-40B4-BE49-F238E27FC236}">
                <a16:creationId xmlns:a16="http://schemas.microsoft.com/office/drawing/2014/main" id="{EB0FB511-DAEB-403E-A858-50AB5112AC71}"/>
              </a:ext>
            </a:extLst>
          </p:cNvPr>
          <p:cNvSpPr txBox="1"/>
          <p:nvPr/>
        </p:nvSpPr>
        <p:spPr>
          <a:xfrm>
            <a:off x="5311521" y="4661007"/>
            <a:ext cx="57432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Yes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5B33E4B8-78B9-4B35-81B1-E4FAFCCD3BCA}"/>
              </a:ext>
            </a:extLst>
          </p:cNvPr>
          <p:cNvSpPr txBox="1"/>
          <p:nvPr/>
        </p:nvSpPr>
        <p:spPr>
          <a:xfrm>
            <a:off x="6529750" y="4093904"/>
            <a:ext cx="32034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No</a:t>
            </a:r>
          </a:p>
        </p:txBody>
      </p:sp>
      <p:cxnSp>
        <p:nvCxnSpPr>
          <p:cNvPr id="274" name="Connector: Elbow 273">
            <a:extLst>
              <a:ext uri="{FF2B5EF4-FFF2-40B4-BE49-F238E27FC236}">
                <a16:creationId xmlns:a16="http://schemas.microsoft.com/office/drawing/2014/main" id="{B3CAA87A-C725-4ABF-84E6-A1DE964A222B}"/>
              </a:ext>
            </a:extLst>
          </p:cNvPr>
          <p:cNvCxnSpPr>
            <a:cxnSpLocks/>
            <a:stCxn id="60" idx="3"/>
            <a:endCxn id="57" idx="1"/>
          </p:cNvCxnSpPr>
          <p:nvPr/>
        </p:nvCxnSpPr>
        <p:spPr>
          <a:xfrm flipV="1">
            <a:off x="8340357" y="5968793"/>
            <a:ext cx="470062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ctor: Elbow 320">
            <a:extLst>
              <a:ext uri="{FF2B5EF4-FFF2-40B4-BE49-F238E27FC236}">
                <a16:creationId xmlns:a16="http://schemas.microsoft.com/office/drawing/2014/main" id="{33FFF2E9-0E38-4629-BCFE-CD2146AEAF60}"/>
              </a:ext>
            </a:extLst>
          </p:cNvPr>
          <p:cNvCxnSpPr>
            <a:cxnSpLocks/>
            <a:stCxn id="57" idx="3"/>
            <a:endCxn id="37" idx="2"/>
          </p:cNvCxnSpPr>
          <p:nvPr/>
        </p:nvCxnSpPr>
        <p:spPr>
          <a:xfrm>
            <a:off x="9643222" y="5968793"/>
            <a:ext cx="522710" cy="1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Rounded Rectangle 8">
            <a:extLst>
              <a:ext uri="{FF2B5EF4-FFF2-40B4-BE49-F238E27FC236}">
                <a16:creationId xmlns:a16="http://schemas.microsoft.com/office/drawing/2014/main" id="{618CB0D5-FDDC-449E-8044-3EA820CD5B9D}"/>
              </a:ext>
            </a:extLst>
          </p:cNvPr>
          <p:cNvSpPr/>
          <p:nvPr/>
        </p:nvSpPr>
        <p:spPr>
          <a:xfrm>
            <a:off x="7494267" y="2827167"/>
            <a:ext cx="832803" cy="540462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/>
              <a:t>Add ~0.17 sec</a:t>
            </a:r>
          </a:p>
        </p:txBody>
      </p:sp>
      <p:cxnSp>
        <p:nvCxnSpPr>
          <p:cNvPr id="345" name="Connector: Elbow 344">
            <a:extLst>
              <a:ext uri="{FF2B5EF4-FFF2-40B4-BE49-F238E27FC236}">
                <a16:creationId xmlns:a16="http://schemas.microsoft.com/office/drawing/2014/main" id="{5E7770D9-6F53-4BF2-8FD2-5465C9D8EF36}"/>
              </a:ext>
            </a:extLst>
          </p:cNvPr>
          <p:cNvCxnSpPr>
            <a:cxnSpLocks/>
            <a:stCxn id="30" idx="2"/>
            <a:endCxn id="343" idx="0"/>
          </p:cNvCxnSpPr>
          <p:nvPr/>
        </p:nvCxnSpPr>
        <p:spPr>
          <a:xfrm rot="5400000">
            <a:off x="7654716" y="2569150"/>
            <a:ext cx="513970" cy="2064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A94D120B-B63D-4E8A-B500-80F573F8EC34}"/>
              </a:ext>
            </a:extLst>
          </p:cNvPr>
          <p:cNvSpPr txBox="1"/>
          <p:nvPr/>
        </p:nvSpPr>
        <p:spPr>
          <a:xfrm>
            <a:off x="7499305" y="2421745"/>
            <a:ext cx="77484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/>
              <a:t>Phenix</a:t>
            </a:r>
          </a:p>
        </p:txBody>
      </p:sp>
    </p:spTree>
    <p:extLst>
      <p:ext uri="{BB962C8B-B14F-4D97-AF65-F5344CB8AC3E}">
        <p14:creationId xmlns:p14="http://schemas.microsoft.com/office/powerpoint/2010/main" val="39371994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7CE8EB-C463-BE4B-B966-474BDB759F57}"/>
              </a:ext>
            </a:extLst>
          </p:cNvPr>
          <p:cNvSpPr txBox="1"/>
          <p:nvPr/>
        </p:nvSpPr>
        <p:spPr>
          <a:xfrm>
            <a:off x="8046574" y="3319815"/>
            <a:ext cx="35449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Hiragino Kaku Gothic StdN W8" charset="-128"/>
                <a:ea typeface="Hiragino Kaku Gothic StdN W8" charset="-128"/>
                <a:cs typeface="Hiragino Kaku Gothic StdN W8" charset="-128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6827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9B8B286-3D3D-4D85-B70C-CFDA2FD4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 vs Channel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E273CA-E5BD-403A-8FCA-A1F443AA9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Room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89F8C8-7191-4BAF-986D-562599788F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case: many-to-many, few-to-many, one-to-one </a:t>
            </a:r>
          </a:p>
          <a:p>
            <a:r>
              <a:rPr lang="en-US" dirty="0"/>
              <a:t>More than one piece of content in the room</a:t>
            </a:r>
          </a:p>
          <a:p>
            <a:r>
              <a:rPr lang="en-US" dirty="0"/>
              <a:t>Typically gets deployed when creating a group experience with more than one publisher.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AEFCE3A-D53C-4DE5-AE24-432215842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Channel (specific type of Room)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01A6550-77F3-407C-8665-E594CDDB78D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case: one-to-many</a:t>
            </a:r>
          </a:p>
          <a:p>
            <a:r>
              <a:rPr lang="en-US" dirty="0"/>
              <a:t>Only one active piece of content at a time</a:t>
            </a:r>
          </a:p>
          <a:p>
            <a:r>
              <a:rPr lang="en-US" dirty="0"/>
              <a:t>Simplified set of APIs for publishing and viewing</a:t>
            </a:r>
          </a:p>
          <a:p>
            <a:r>
              <a:rPr lang="en-US" dirty="0"/>
              <a:t>Contain High-Availability (HA) logic</a:t>
            </a:r>
          </a:p>
        </p:txBody>
      </p:sp>
    </p:spTree>
    <p:extLst>
      <p:ext uri="{BB962C8B-B14F-4D97-AF65-F5344CB8AC3E}">
        <p14:creationId xmlns:p14="http://schemas.microsoft.com/office/powerpoint/2010/main" val="2627025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064F7-9383-4690-A9CE-E1C33F26F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Non-Standard Architecture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94341-1FC2-4C31-9AB7-31EFA90F45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Room and channel configurations that are supported but not recommended</a:t>
            </a:r>
          </a:p>
        </p:txBody>
      </p:sp>
    </p:spTree>
    <p:extLst>
      <p:ext uri="{BB962C8B-B14F-4D97-AF65-F5344CB8AC3E}">
        <p14:creationId xmlns:p14="http://schemas.microsoft.com/office/powerpoint/2010/main" val="1825404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Multi-Angle with multiple publishers</a:t>
            </a:r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2992942-84EF-46EE-943A-B1CEF7A21050}"/>
              </a:ext>
            </a:extLst>
          </p:cNvPr>
          <p:cNvSpPr/>
          <p:nvPr/>
        </p:nvSpPr>
        <p:spPr>
          <a:xfrm>
            <a:off x="1389765" y="2104222"/>
            <a:ext cx="9866284" cy="4182663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74904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Room (any type)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16979F-CCB5-4153-9831-E5D27E51ADAF}"/>
              </a:ext>
            </a:extLst>
          </p:cNvPr>
          <p:cNvGrpSpPr/>
          <p:nvPr/>
        </p:nvGrpSpPr>
        <p:grpSpPr>
          <a:xfrm>
            <a:off x="7407631" y="2899180"/>
            <a:ext cx="1762011" cy="1068089"/>
            <a:chOff x="1168736" y="1443605"/>
            <a:chExt cx="1177299" cy="712856"/>
          </a:xfrm>
        </p:grpSpPr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E5F0B92C-C96D-4C44-8AE2-F131201C3688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X.2 (Presenter)</a:t>
              </a:r>
            </a:p>
          </p:txBody>
        </p:sp>
        <p:sp>
          <p:nvSpPr>
            <p:cNvPr id="13" name="Rounded Rectangle 8">
              <a:extLst>
                <a:ext uri="{FF2B5EF4-FFF2-40B4-BE49-F238E27FC236}">
                  <a16:creationId xmlns:a16="http://schemas.microsoft.com/office/drawing/2014/main" id="{262759B5-F7DD-4299-8EF0-3B2123CA4024}"/>
                </a:ext>
              </a:extLst>
            </p:cNvPr>
            <p:cNvSpPr/>
            <p:nvPr/>
          </p:nvSpPr>
          <p:spPr>
            <a:xfrm>
              <a:off x="1437338" y="1905043"/>
              <a:ext cx="640094" cy="153074"/>
            </a:xfrm>
            <a:prstGeom prst="roundRect">
              <a:avLst/>
            </a:prstGeom>
            <a:solidFill>
              <a:schemeClr val="accent5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sp>
        <p:nvSpPr>
          <p:cNvPr id="14" name="Rounded Rectangle 8">
            <a:extLst>
              <a:ext uri="{FF2B5EF4-FFF2-40B4-BE49-F238E27FC236}">
                <a16:creationId xmlns:a16="http://schemas.microsoft.com/office/drawing/2014/main" id="{2EA57E08-47FD-4C87-9C60-B9CB03D0FF12}"/>
              </a:ext>
            </a:extLst>
          </p:cNvPr>
          <p:cNvSpPr/>
          <p:nvPr/>
        </p:nvSpPr>
        <p:spPr>
          <a:xfrm>
            <a:off x="4698243" y="3723142"/>
            <a:ext cx="2082400" cy="944821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33" dirty="0">
                <a:solidFill>
                  <a:schemeClr val="tx1"/>
                </a:solidFill>
              </a:rPr>
              <a:t>Subscriber (Audience)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03911BB-3655-4C47-9962-27BAADFD577D}"/>
              </a:ext>
            </a:extLst>
          </p:cNvPr>
          <p:cNvCxnSpPr>
            <a:cxnSpLocks/>
            <a:stCxn id="14" idx="3"/>
            <a:endCxn id="13" idx="1"/>
          </p:cNvCxnSpPr>
          <p:nvPr/>
        </p:nvCxnSpPr>
        <p:spPr>
          <a:xfrm flipV="1">
            <a:off x="6780643" y="3705240"/>
            <a:ext cx="1028993" cy="490313"/>
          </a:xfrm>
          <a:prstGeom prst="line">
            <a:avLst/>
          </a:prstGeom>
          <a:ln w="25400">
            <a:solidFill>
              <a:schemeClr val="accent5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8FD9D90-B0C2-440F-96B8-C399298246AF}"/>
              </a:ext>
            </a:extLst>
          </p:cNvPr>
          <p:cNvGrpSpPr/>
          <p:nvPr/>
        </p:nvGrpSpPr>
        <p:grpSpPr>
          <a:xfrm>
            <a:off x="2342485" y="3321934"/>
            <a:ext cx="1889520" cy="1232434"/>
            <a:chOff x="928895" y="1443605"/>
            <a:chExt cx="1417140" cy="712856"/>
          </a:xfrm>
        </p:grpSpPr>
        <p:sp>
          <p:nvSpPr>
            <p:cNvPr id="22" name="Rounded Rectangle 8">
              <a:extLst>
                <a:ext uri="{FF2B5EF4-FFF2-40B4-BE49-F238E27FC236}">
                  <a16:creationId xmlns:a16="http://schemas.microsoft.com/office/drawing/2014/main" id="{E8112C99-ADDA-4F99-899E-19F3390624FB}"/>
                </a:ext>
              </a:extLst>
            </p:cNvPr>
            <p:cNvSpPr/>
            <p:nvPr/>
          </p:nvSpPr>
          <p:spPr>
            <a:xfrm>
              <a:off x="928895" y="1443605"/>
              <a:ext cx="1417140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EB25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X.1 (Presenter)</a:t>
              </a:r>
            </a:p>
          </p:txBody>
        </p:sp>
        <p:sp>
          <p:nvSpPr>
            <p:cNvPr id="23" name="Rounded Rectangle 8">
              <a:extLst>
                <a:ext uri="{FF2B5EF4-FFF2-40B4-BE49-F238E27FC236}">
                  <a16:creationId xmlns:a16="http://schemas.microsoft.com/office/drawing/2014/main" id="{B8E21EB4-2F6A-49E3-927A-3754C73459D9}"/>
                </a:ext>
              </a:extLst>
            </p:cNvPr>
            <p:cNvSpPr/>
            <p:nvPr/>
          </p:nvSpPr>
          <p:spPr>
            <a:xfrm>
              <a:off x="1317418" y="1879657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C7D0AC-15C7-4A93-B5D8-C4DF9063B397}"/>
              </a:ext>
            </a:extLst>
          </p:cNvPr>
          <p:cNvCxnSpPr>
            <a:cxnSpLocks/>
            <a:stCxn id="14" idx="1"/>
            <a:endCxn id="23" idx="3"/>
          </p:cNvCxnSpPr>
          <p:nvPr/>
        </p:nvCxnSpPr>
        <p:spPr>
          <a:xfrm flipH="1">
            <a:off x="3713975" y="4195553"/>
            <a:ext cx="984268" cy="12580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8AD4C49-91EC-4A13-BA03-07CBEAF9BDBF}"/>
              </a:ext>
            </a:extLst>
          </p:cNvPr>
          <p:cNvGrpSpPr/>
          <p:nvPr/>
        </p:nvGrpSpPr>
        <p:grpSpPr>
          <a:xfrm>
            <a:off x="7407630" y="4422419"/>
            <a:ext cx="1762011" cy="1068089"/>
            <a:chOff x="1168736" y="1443605"/>
            <a:chExt cx="1177299" cy="712856"/>
          </a:xfrm>
        </p:grpSpPr>
        <p:sp>
          <p:nvSpPr>
            <p:cNvPr id="26" name="Rounded Rectangle 8">
              <a:extLst>
                <a:ext uri="{FF2B5EF4-FFF2-40B4-BE49-F238E27FC236}">
                  <a16:creationId xmlns:a16="http://schemas.microsoft.com/office/drawing/2014/main" id="{AD98263C-3150-4139-836B-D2C7EB369F31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2996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X.3 (Presenter)</a:t>
              </a:r>
            </a:p>
          </p:txBody>
        </p:sp>
        <p:sp>
          <p:nvSpPr>
            <p:cNvPr id="27" name="Rounded Rectangle 8">
              <a:extLst>
                <a:ext uri="{FF2B5EF4-FFF2-40B4-BE49-F238E27FC236}">
                  <a16:creationId xmlns:a16="http://schemas.microsoft.com/office/drawing/2014/main" id="{0855485D-05D0-4883-8B5F-E8D5A9F6E612}"/>
                </a:ext>
              </a:extLst>
            </p:cNvPr>
            <p:cNvSpPr/>
            <p:nvPr/>
          </p:nvSpPr>
          <p:spPr>
            <a:xfrm>
              <a:off x="1437338" y="1922218"/>
              <a:ext cx="640094" cy="153074"/>
            </a:xfrm>
            <a:prstGeom prst="roundRect">
              <a:avLst/>
            </a:prstGeom>
            <a:solidFill>
              <a:srgbClr val="2996D2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C1DD977-D788-4634-A13D-4D7B4B6E77E4}"/>
              </a:ext>
            </a:extLst>
          </p:cNvPr>
          <p:cNvCxnSpPr>
            <a:cxnSpLocks/>
            <a:stCxn id="14" idx="3"/>
            <a:endCxn id="27" idx="1"/>
          </p:cNvCxnSpPr>
          <p:nvPr/>
        </p:nvCxnSpPr>
        <p:spPr>
          <a:xfrm>
            <a:off x="6780643" y="4195553"/>
            <a:ext cx="1028992" cy="1058660"/>
          </a:xfrm>
          <a:prstGeom prst="line">
            <a:avLst/>
          </a:prstGeom>
          <a:ln w="25400">
            <a:solidFill>
              <a:srgbClr val="2996D2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68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Multi-Angle with multi-stream publisher</a:t>
            </a:r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2992942-84EF-46EE-943A-B1CEF7A21050}"/>
              </a:ext>
            </a:extLst>
          </p:cNvPr>
          <p:cNvSpPr/>
          <p:nvPr/>
        </p:nvSpPr>
        <p:spPr>
          <a:xfrm>
            <a:off x="2489812" y="2049137"/>
            <a:ext cx="6654188" cy="4377927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47472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Room (any type)</a:t>
            </a:r>
          </a:p>
        </p:txBody>
      </p:sp>
      <p:sp>
        <p:nvSpPr>
          <p:cNvPr id="62" name="Rounded Rectangle 8">
            <a:extLst>
              <a:ext uri="{FF2B5EF4-FFF2-40B4-BE49-F238E27FC236}">
                <a16:creationId xmlns:a16="http://schemas.microsoft.com/office/drawing/2014/main" id="{81C224FD-1936-41A3-B9A8-29C5F0FB83AC}"/>
              </a:ext>
            </a:extLst>
          </p:cNvPr>
          <p:cNvSpPr/>
          <p:nvPr/>
        </p:nvSpPr>
        <p:spPr>
          <a:xfrm>
            <a:off x="6509174" y="4247640"/>
            <a:ext cx="1804890" cy="944821"/>
          </a:xfrm>
          <a:prstGeom prst="round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33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12" name="Rounded Rectangle 8">
            <a:extLst>
              <a:ext uri="{FF2B5EF4-FFF2-40B4-BE49-F238E27FC236}">
                <a16:creationId xmlns:a16="http://schemas.microsoft.com/office/drawing/2014/main" id="{C1FBD0F5-7827-40FE-A4E4-77C3CFE4E2E1}"/>
              </a:ext>
            </a:extLst>
          </p:cNvPr>
          <p:cNvSpPr/>
          <p:nvPr/>
        </p:nvSpPr>
        <p:spPr>
          <a:xfrm>
            <a:off x="3877938" y="3521001"/>
            <a:ext cx="1804890" cy="239622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D43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Publisher (Presenter)</a:t>
            </a:r>
          </a:p>
        </p:txBody>
      </p:sp>
      <p:sp>
        <p:nvSpPr>
          <p:cNvPr id="13" name="Rounded Rectangle 8">
            <a:extLst>
              <a:ext uri="{FF2B5EF4-FFF2-40B4-BE49-F238E27FC236}">
                <a16:creationId xmlns:a16="http://schemas.microsoft.com/office/drawing/2014/main" id="{1A815662-9A52-4905-B817-5E8C83D5ECDB}"/>
              </a:ext>
            </a:extLst>
          </p:cNvPr>
          <p:cNvSpPr/>
          <p:nvPr/>
        </p:nvSpPr>
        <p:spPr>
          <a:xfrm>
            <a:off x="4301066" y="4720051"/>
            <a:ext cx="980861" cy="447244"/>
          </a:xfrm>
          <a:prstGeom prst="roundRect">
            <a:avLst/>
          </a:prstGeom>
          <a:solidFill>
            <a:srgbClr val="6A63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</a:rPr>
              <a:t>Stream X.2</a:t>
            </a:r>
          </a:p>
        </p:txBody>
      </p:sp>
      <p:sp>
        <p:nvSpPr>
          <p:cNvPr id="14" name="Rounded Rectangle 8">
            <a:extLst>
              <a:ext uri="{FF2B5EF4-FFF2-40B4-BE49-F238E27FC236}">
                <a16:creationId xmlns:a16="http://schemas.microsoft.com/office/drawing/2014/main" id="{BA0DCCAC-902E-4507-9FE4-59129510F4F0}"/>
              </a:ext>
            </a:extLst>
          </p:cNvPr>
          <p:cNvSpPr/>
          <p:nvPr/>
        </p:nvSpPr>
        <p:spPr>
          <a:xfrm>
            <a:off x="4301066" y="4178745"/>
            <a:ext cx="980861" cy="447244"/>
          </a:xfrm>
          <a:prstGeom prst="roundRect">
            <a:avLst/>
          </a:prstGeom>
          <a:solidFill>
            <a:srgbClr val="429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</a:rPr>
              <a:t>Stream X.1</a:t>
            </a:r>
          </a:p>
        </p:txBody>
      </p:sp>
      <p:sp>
        <p:nvSpPr>
          <p:cNvPr id="15" name="Rounded Rectangle 8">
            <a:extLst>
              <a:ext uri="{FF2B5EF4-FFF2-40B4-BE49-F238E27FC236}">
                <a16:creationId xmlns:a16="http://schemas.microsoft.com/office/drawing/2014/main" id="{59688E8D-604F-4117-8059-87EE4FA879FE}"/>
              </a:ext>
            </a:extLst>
          </p:cNvPr>
          <p:cNvSpPr/>
          <p:nvPr/>
        </p:nvSpPr>
        <p:spPr>
          <a:xfrm>
            <a:off x="4301066" y="5251098"/>
            <a:ext cx="980861" cy="447244"/>
          </a:xfrm>
          <a:prstGeom prst="roundRect">
            <a:avLst/>
          </a:prstGeom>
          <a:solidFill>
            <a:srgbClr val="D43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</a:rPr>
              <a:t>Stream X.3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C8F07A7-4B69-4489-8E68-640494003D82}"/>
              </a:ext>
            </a:extLst>
          </p:cNvPr>
          <p:cNvCxnSpPr>
            <a:cxnSpLocks/>
            <a:stCxn id="62" idx="1"/>
            <a:endCxn id="15" idx="3"/>
          </p:cNvCxnSpPr>
          <p:nvPr/>
        </p:nvCxnSpPr>
        <p:spPr>
          <a:xfrm flipH="1">
            <a:off x="5281927" y="4720051"/>
            <a:ext cx="1227247" cy="754669"/>
          </a:xfrm>
          <a:prstGeom prst="line">
            <a:avLst/>
          </a:prstGeom>
          <a:ln w="25400">
            <a:solidFill>
              <a:srgbClr val="D43378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D50FC76-7332-46CF-BC01-DE01F39D7AA1}"/>
              </a:ext>
            </a:extLst>
          </p:cNvPr>
          <p:cNvCxnSpPr>
            <a:cxnSpLocks/>
            <a:stCxn id="62" idx="1"/>
            <a:endCxn id="13" idx="3"/>
          </p:cNvCxnSpPr>
          <p:nvPr/>
        </p:nvCxnSpPr>
        <p:spPr>
          <a:xfrm flipH="1">
            <a:off x="5281927" y="4720051"/>
            <a:ext cx="1227247" cy="223622"/>
          </a:xfrm>
          <a:prstGeom prst="line">
            <a:avLst/>
          </a:prstGeom>
          <a:ln w="25400">
            <a:solidFill>
              <a:srgbClr val="6A6377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C5D27C-FB09-4326-BBEA-2FE9CF4ADC10}"/>
              </a:ext>
            </a:extLst>
          </p:cNvPr>
          <p:cNvCxnSpPr>
            <a:cxnSpLocks/>
            <a:stCxn id="62" idx="1"/>
            <a:endCxn id="14" idx="3"/>
          </p:cNvCxnSpPr>
          <p:nvPr/>
        </p:nvCxnSpPr>
        <p:spPr>
          <a:xfrm flipH="1" flipV="1">
            <a:off x="5281927" y="4402367"/>
            <a:ext cx="1227247" cy="317684"/>
          </a:xfrm>
          <a:prstGeom prst="line">
            <a:avLst/>
          </a:prstGeom>
          <a:ln w="25400">
            <a:solidFill>
              <a:srgbClr val="2897D4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615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8FA9E20-FCCA-4DD4-AA42-7E98799438C3}"/>
              </a:ext>
            </a:extLst>
          </p:cNvPr>
          <p:cNvGrpSpPr/>
          <p:nvPr/>
        </p:nvGrpSpPr>
        <p:grpSpPr>
          <a:xfrm>
            <a:off x="5365465" y="4996928"/>
            <a:ext cx="1762011" cy="1376493"/>
            <a:chOff x="1168736" y="1443605"/>
            <a:chExt cx="1177299" cy="712856"/>
          </a:xfrm>
        </p:grpSpPr>
        <p:sp>
          <p:nvSpPr>
            <p:cNvPr id="37" name="Rounded Rectangle 8">
              <a:extLst>
                <a:ext uri="{FF2B5EF4-FFF2-40B4-BE49-F238E27FC236}">
                  <a16:creationId xmlns:a16="http://schemas.microsoft.com/office/drawing/2014/main" id="{8833705D-BA7E-4E56-96E2-B904764A9090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2996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(Moderator)</a:t>
              </a:r>
            </a:p>
          </p:txBody>
        </p:sp>
        <p:sp>
          <p:nvSpPr>
            <p:cNvPr id="38" name="Rounded Rectangle 8">
              <a:extLst>
                <a:ext uri="{FF2B5EF4-FFF2-40B4-BE49-F238E27FC236}">
                  <a16:creationId xmlns:a16="http://schemas.microsoft.com/office/drawing/2014/main" id="{6E4A9108-1B7C-48A8-A8CB-880E7DA2CFA8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rgbClr val="2996D2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606E036-36AA-402B-A062-75905DB259D8}"/>
              </a:ext>
            </a:extLst>
          </p:cNvPr>
          <p:cNvGrpSpPr/>
          <p:nvPr/>
        </p:nvGrpSpPr>
        <p:grpSpPr>
          <a:xfrm>
            <a:off x="3408943" y="2190014"/>
            <a:ext cx="1762011" cy="1376493"/>
            <a:chOff x="1168736" y="1443605"/>
            <a:chExt cx="1177299" cy="712856"/>
          </a:xfrm>
        </p:grpSpPr>
        <p:sp>
          <p:nvSpPr>
            <p:cNvPr id="34" name="Rounded Rectangle 8">
              <a:extLst>
                <a:ext uri="{FF2B5EF4-FFF2-40B4-BE49-F238E27FC236}">
                  <a16:creationId xmlns:a16="http://schemas.microsoft.com/office/drawing/2014/main" id="{C4AAA51E-BD39-409B-B37C-2AEB844DFAA5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(Participant)</a:t>
              </a:r>
            </a:p>
          </p:txBody>
        </p:sp>
        <p:sp>
          <p:nvSpPr>
            <p:cNvPr id="35" name="Rounded Rectangle 8">
              <a:extLst>
                <a:ext uri="{FF2B5EF4-FFF2-40B4-BE49-F238E27FC236}">
                  <a16:creationId xmlns:a16="http://schemas.microsoft.com/office/drawing/2014/main" id="{5D006B6C-7982-4B2C-A5E6-3C0557765B15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chemeClr val="accent5"/>
            </a:solidFill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26B621-3CCD-4E8C-B956-F22316C38F33}"/>
              </a:ext>
            </a:extLst>
          </p:cNvPr>
          <p:cNvGrpSpPr/>
          <p:nvPr/>
        </p:nvGrpSpPr>
        <p:grpSpPr>
          <a:xfrm>
            <a:off x="1163311" y="3447040"/>
            <a:ext cx="1569732" cy="1125368"/>
            <a:chOff x="1168736" y="1443605"/>
            <a:chExt cx="1177299" cy="712856"/>
          </a:xfrm>
        </p:grpSpPr>
        <p:sp>
          <p:nvSpPr>
            <p:cNvPr id="30" name="Rounded Rectangle 8">
              <a:extLst>
                <a:ext uri="{FF2B5EF4-FFF2-40B4-BE49-F238E27FC236}">
                  <a16:creationId xmlns:a16="http://schemas.microsoft.com/office/drawing/2014/main" id="{64A5EDF8-798B-419E-BDB4-AF994C8F674A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EB25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31" name="Rounded Rectangle 8">
              <a:extLst>
                <a:ext uri="{FF2B5EF4-FFF2-40B4-BE49-F238E27FC236}">
                  <a16:creationId xmlns:a16="http://schemas.microsoft.com/office/drawing/2014/main" id="{C9B00F96-6541-41EA-B8F1-5046AE0E25EB}"/>
                </a:ext>
              </a:extLst>
            </p:cNvPr>
            <p:cNvSpPr/>
            <p:nvPr/>
          </p:nvSpPr>
          <p:spPr>
            <a:xfrm>
              <a:off x="1437338" y="1873335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Fan Connect in Single Room</a:t>
            </a:r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FBC2BBE-B579-ED49-96AC-27D80B8641C6}"/>
              </a:ext>
            </a:extLst>
          </p:cNvPr>
          <p:cNvCxnSpPr>
            <a:cxnSpLocks/>
            <a:stCxn id="49" idx="1"/>
            <a:endCxn id="31" idx="3"/>
          </p:cNvCxnSpPr>
          <p:nvPr/>
        </p:nvCxnSpPr>
        <p:spPr>
          <a:xfrm flipH="1">
            <a:off x="2374906" y="2594709"/>
            <a:ext cx="6234199" cy="1651562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4ADC3A2-CF09-4844-A901-107AAC76B103}"/>
              </a:ext>
            </a:extLst>
          </p:cNvPr>
          <p:cNvCxnSpPr>
            <a:cxnSpLocks/>
            <a:stCxn id="37" idx="1"/>
            <a:endCxn id="31" idx="3"/>
          </p:cNvCxnSpPr>
          <p:nvPr/>
        </p:nvCxnSpPr>
        <p:spPr>
          <a:xfrm flipH="1" flipV="1">
            <a:off x="2374906" y="4246271"/>
            <a:ext cx="2990559" cy="1438904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81A5F05-F7A8-7A4E-BB82-EAB8879BE45E}"/>
              </a:ext>
            </a:extLst>
          </p:cNvPr>
          <p:cNvCxnSpPr>
            <a:cxnSpLocks/>
            <a:stCxn id="49" idx="1"/>
            <a:endCxn id="38" idx="3"/>
          </p:cNvCxnSpPr>
          <p:nvPr/>
        </p:nvCxnSpPr>
        <p:spPr>
          <a:xfrm flipH="1">
            <a:off x="6725470" y="2594709"/>
            <a:ext cx="1883635" cy="3502684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8">
            <a:extLst>
              <a:ext uri="{FF2B5EF4-FFF2-40B4-BE49-F238E27FC236}">
                <a16:creationId xmlns:a16="http://schemas.microsoft.com/office/drawing/2014/main" id="{8BE2126D-AB4B-4ACA-B15A-2ADA8EFC0551}"/>
              </a:ext>
            </a:extLst>
          </p:cNvPr>
          <p:cNvSpPr/>
          <p:nvPr/>
        </p:nvSpPr>
        <p:spPr>
          <a:xfrm>
            <a:off x="8609105" y="2290276"/>
            <a:ext cx="1258661" cy="6088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62" name="Rounded Rectangle 8">
            <a:extLst>
              <a:ext uri="{FF2B5EF4-FFF2-40B4-BE49-F238E27FC236}">
                <a16:creationId xmlns:a16="http://schemas.microsoft.com/office/drawing/2014/main" id="{81C224FD-1936-41A3-B9A8-29C5F0FB83AC}"/>
              </a:ext>
            </a:extLst>
          </p:cNvPr>
          <p:cNvSpPr/>
          <p:nvPr/>
        </p:nvSpPr>
        <p:spPr>
          <a:xfrm>
            <a:off x="9698850" y="3403166"/>
            <a:ext cx="1258661" cy="6088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63" name="Rounded Rectangle 8">
            <a:extLst>
              <a:ext uri="{FF2B5EF4-FFF2-40B4-BE49-F238E27FC236}">
                <a16:creationId xmlns:a16="http://schemas.microsoft.com/office/drawing/2014/main" id="{A43AC0E0-3D3F-4865-AA49-F09158ED3E41}"/>
              </a:ext>
            </a:extLst>
          </p:cNvPr>
          <p:cNvSpPr/>
          <p:nvPr/>
        </p:nvSpPr>
        <p:spPr>
          <a:xfrm>
            <a:off x="8609104" y="4742233"/>
            <a:ext cx="1258661" cy="6088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(Audience)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3C914EC-6E67-4B3E-9978-3EE27845233F}"/>
              </a:ext>
            </a:extLst>
          </p:cNvPr>
          <p:cNvCxnSpPr>
            <a:cxnSpLocks/>
            <a:stCxn id="62" idx="1"/>
            <a:endCxn id="38" idx="3"/>
          </p:cNvCxnSpPr>
          <p:nvPr/>
        </p:nvCxnSpPr>
        <p:spPr>
          <a:xfrm flipH="1">
            <a:off x="6725470" y="3707599"/>
            <a:ext cx="2973380" cy="2389794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1CF9BBE-5B7E-4D5C-A93C-BD593364A6D6}"/>
              </a:ext>
            </a:extLst>
          </p:cNvPr>
          <p:cNvCxnSpPr>
            <a:cxnSpLocks/>
            <a:stCxn id="63" idx="1"/>
            <a:endCxn id="38" idx="3"/>
          </p:cNvCxnSpPr>
          <p:nvPr/>
        </p:nvCxnSpPr>
        <p:spPr>
          <a:xfrm flipH="1">
            <a:off x="6725470" y="5046666"/>
            <a:ext cx="1883634" cy="1050727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E74E55E-2AE1-475C-9FAB-861B06B86602}"/>
              </a:ext>
            </a:extLst>
          </p:cNvPr>
          <p:cNvCxnSpPr>
            <a:cxnSpLocks/>
            <a:stCxn id="63" idx="1"/>
            <a:endCxn id="31" idx="3"/>
          </p:cNvCxnSpPr>
          <p:nvPr/>
        </p:nvCxnSpPr>
        <p:spPr>
          <a:xfrm flipH="1" flipV="1">
            <a:off x="2374906" y="4246271"/>
            <a:ext cx="6234198" cy="800395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C8F07A7-4B69-4489-8E68-640494003D82}"/>
              </a:ext>
            </a:extLst>
          </p:cNvPr>
          <p:cNvCxnSpPr>
            <a:cxnSpLocks/>
            <a:stCxn id="62" idx="1"/>
            <a:endCxn id="31" idx="3"/>
          </p:cNvCxnSpPr>
          <p:nvPr/>
        </p:nvCxnSpPr>
        <p:spPr>
          <a:xfrm flipH="1">
            <a:off x="2374906" y="3707599"/>
            <a:ext cx="7323944" cy="538672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9BC887B-1A59-4285-87DC-B54C0B765F32}"/>
              </a:ext>
            </a:extLst>
          </p:cNvPr>
          <p:cNvCxnSpPr>
            <a:cxnSpLocks/>
            <a:stCxn id="34" idx="1"/>
            <a:endCxn id="31" idx="3"/>
          </p:cNvCxnSpPr>
          <p:nvPr/>
        </p:nvCxnSpPr>
        <p:spPr>
          <a:xfrm flipH="1">
            <a:off x="2374906" y="2878261"/>
            <a:ext cx="1034037" cy="1368010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0CD465F-192C-4949-A5B2-EFECFC8641C8}"/>
              </a:ext>
            </a:extLst>
          </p:cNvPr>
          <p:cNvCxnSpPr>
            <a:cxnSpLocks/>
            <a:stCxn id="37" idx="0"/>
            <a:endCxn id="35" idx="3"/>
          </p:cNvCxnSpPr>
          <p:nvPr/>
        </p:nvCxnSpPr>
        <p:spPr>
          <a:xfrm flipH="1" flipV="1">
            <a:off x="4768948" y="3290479"/>
            <a:ext cx="1477523" cy="1706449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0486400-EB6B-4FFB-A407-7E4D2388189F}"/>
              </a:ext>
            </a:extLst>
          </p:cNvPr>
          <p:cNvCxnSpPr>
            <a:cxnSpLocks/>
            <a:stCxn id="34" idx="2"/>
            <a:endCxn id="38" idx="1"/>
          </p:cNvCxnSpPr>
          <p:nvPr/>
        </p:nvCxnSpPr>
        <p:spPr>
          <a:xfrm>
            <a:off x="4289949" y="3566507"/>
            <a:ext cx="1477521" cy="2530886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53DDC91-BE6D-4097-9465-5DDD5EE2728D}"/>
              </a:ext>
            </a:extLst>
          </p:cNvPr>
          <p:cNvCxnSpPr>
            <a:cxnSpLocks/>
            <a:stCxn id="49" idx="1"/>
            <a:endCxn id="35" idx="3"/>
          </p:cNvCxnSpPr>
          <p:nvPr/>
        </p:nvCxnSpPr>
        <p:spPr>
          <a:xfrm flipH="1">
            <a:off x="4768948" y="2594709"/>
            <a:ext cx="3840157" cy="695770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2B5E9199-1911-4DAD-A312-EFF7129EBACC}"/>
              </a:ext>
            </a:extLst>
          </p:cNvPr>
          <p:cNvCxnSpPr>
            <a:cxnSpLocks/>
            <a:stCxn id="62" idx="1"/>
            <a:endCxn id="35" idx="3"/>
          </p:cNvCxnSpPr>
          <p:nvPr/>
        </p:nvCxnSpPr>
        <p:spPr>
          <a:xfrm flipH="1" flipV="1">
            <a:off x="4768948" y="3290479"/>
            <a:ext cx="4929902" cy="417120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79216EB9-13D7-44B4-BDFD-30317736C6F5}"/>
              </a:ext>
            </a:extLst>
          </p:cNvPr>
          <p:cNvCxnSpPr>
            <a:cxnSpLocks/>
            <a:stCxn id="63" idx="1"/>
            <a:endCxn id="35" idx="3"/>
          </p:cNvCxnSpPr>
          <p:nvPr/>
        </p:nvCxnSpPr>
        <p:spPr>
          <a:xfrm flipH="1" flipV="1">
            <a:off x="4768948" y="3290479"/>
            <a:ext cx="3840156" cy="1756187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B9019FAA-292D-41C2-A8CD-EC2D20D74DF2}"/>
              </a:ext>
            </a:extLst>
          </p:cNvPr>
          <p:cNvSpPr/>
          <p:nvPr/>
        </p:nvSpPr>
        <p:spPr>
          <a:xfrm>
            <a:off x="1003389" y="1329284"/>
            <a:ext cx="10732656" cy="5163592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57200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Room (</a:t>
            </a:r>
            <a:r>
              <a:rPr lang="en-US" sz="2400" b="1" dirty="0" err="1">
                <a:solidFill>
                  <a:schemeClr val="tx1"/>
                </a:solidFill>
              </a:rPr>
              <a:t>ModeratedChat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458040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FE2F1E6D-383A-4EA0-9E65-63A1DD81A86D}"/>
              </a:ext>
            </a:extLst>
          </p:cNvPr>
          <p:cNvGrpSpPr/>
          <p:nvPr/>
        </p:nvGrpSpPr>
        <p:grpSpPr>
          <a:xfrm>
            <a:off x="9272881" y="2873899"/>
            <a:ext cx="1762011" cy="1376493"/>
            <a:chOff x="1168736" y="1443605"/>
            <a:chExt cx="1177299" cy="712856"/>
          </a:xfrm>
        </p:grpSpPr>
        <p:sp>
          <p:nvSpPr>
            <p:cNvPr id="36" name="Rounded Rectangle 8">
              <a:extLst>
                <a:ext uri="{FF2B5EF4-FFF2-40B4-BE49-F238E27FC236}">
                  <a16:creationId xmlns:a16="http://schemas.microsoft.com/office/drawing/2014/main" id="{5466D2ED-2B46-40B9-A936-6D2703BB5645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FF901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(Participant)</a:t>
              </a:r>
            </a:p>
          </p:txBody>
        </p:sp>
        <p:sp>
          <p:nvSpPr>
            <p:cNvPr id="37" name="Rounded Rectangle 8">
              <a:extLst>
                <a:ext uri="{FF2B5EF4-FFF2-40B4-BE49-F238E27FC236}">
                  <a16:creationId xmlns:a16="http://schemas.microsoft.com/office/drawing/2014/main" id="{43D2EA24-EAFA-4BBA-898C-A94F0F85736D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rgbClr val="FF9015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DB806D9-8654-42AE-841F-15C586C5C2C8}"/>
              </a:ext>
            </a:extLst>
          </p:cNvPr>
          <p:cNvGrpSpPr/>
          <p:nvPr/>
        </p:nvGrpSpPr>
        <p:grpSpPr>
          <a:xfrm>
            <a:off x="3517175" y="4934416"/>
            <a:ext cx="1762011" cy="1376493"/>
            <a:chOff x="1168736" y="1443605"/>
            <a:chExt cx="1177299" cy="712856"/>
          </a:xfrm>
        </p:grpSpPr>
        <p:sp>
          <p:nvSpPr>
            <p:cNvPr id="21" name="Rounded Rectangle 8">
              <a:extLst>
                <a:ext uri="{FF2B5EF4-FFF2-40B4-BE49-F238E27FC236}">
                  <a16:creationId xmlns:a16="http://schemas.microsoft.com/office/drawing/2014/main" id="{0AECC241-4F6C-43E0-8664-3971F975A1D0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2996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(Participant)</a:t>
              </a:r>
            </a:p>
          </p:txBody>
        </p:sp>
        <p:sp>
          <p:nvSpPr>
            <p:cNvPr id="22" name="Rounded Rectangle 8">
              <a:extLst>
                <a:ext uri="{FF2B5EF4-FFF2-40B4-BE49-F238E27FC236}">
                  <a16:creationId xmlns:a16="http://schemas.microsoft.com/office/drawing/2014/main" id="{1CF8ABCA-AF39-44C2-BA9D-46911A9069EE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rgbClr val="2996D2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814DC7-9328-4F6D-B32B-24BE732E63E6}"/>
              </a:ext>
            </a:extLst>
          </p:cNvPr>
          <p:cNvGrpSpPr/>
          <p:nvPr/>
        </p:nvGrpSpPr>
        <p:grpSpPr>
          <a:xfrm>
            <a:off x="6096000" y="2083967"/>
            <a:ext cx="1762011" cy="1376493"/>
            <a:chOff x="1168736" y="1443605"/>
            <a:chExt cx="1177299" cy="712856"/>
          </a:xfrm>
        </p:grpSpPr>
        <p:sp>
          <p:nvSpPr>
            <p:cNvPr id="27" name="Rounded Rectangle 8">
              <a:extLst>
                <a:ext uri="{FF2B5EF4-FFF2-40B4-BE49-F238E27FC236}">
                  <a16:creationId xmlns:a16="http://schemas.microsoft.com/office/drawing/2014/main" id="{719FC1FD-9769-484F-BA2A-5CE6AD3162E6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&amp; Subscriber (Participant)</a:t>
              </a:r>
            </a:p>
          </p:txBody>
        </p:sp>
        <p:sp>
          <p:nvSpPr>
            <p:cNvPr id="28" name="Rounded Rectangle 8">
              <a:extLst>
                <a:ext uri="{FF2B5EF4-FFF2-40B4-BE49-F238E27FC236}">
                  <a16:creationId xmlns:a16="http://schemas.microsoft.com/office/drawing/2014/main" id="{6126667D-73B8-4B98-9E18-B64390F24D09}"/>
                </a:ext>
              </a:extLst>
            </p:cNvPr>
            <p:cNvSpPr/>
            <p:nvPr/>
          </p:nvSpPr>
          <p:spPr>
            <a:xfrm>
              <a:off x="1437338" y="1936975"/>
              <a:ext cx="640094" cy="153074"/>
            </a:xfrm>
            <a:prstGeom prst="round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5A6FE3B-18E8-4531-BB61-9B08575FE1B8}"/>
              </a:ext>
            </a:extLst>
          </p:cNvPr>
          <p:cNvGrpSpPr/>
          <p:nvPr/>
        </p:nvGrpSpPr>
        <p:grpSpPr>
          <a:xfrm>
            <a:off x="1163311" y="3447040"/>
            <a:ext cx="1569732" cy="1125368"/>
            <a:chOff x="1168736" y="1443605"/>
            <a:chExt cx="1177299" cy="712856"/>
          </a:xfrm>
        </p:grpSpPr>
        <p:sp>
          <p:nvSpPr>
            <p:cNvPr id="31" name="Rounded Rectangle 8">
              <a:extLst>
                <a:ext uri="{FF2B5EF4-FFF2-40B4-BE49-F238E27FC236}">
                  <a16:creationId xmlns:a16="http://schemas.microsoft.com/office/drawing/2014/main" id="{A5678548-889F-4C7C-918B-52597F9CC919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EB25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33" name="Rounded Rectangle 8">
              <a:extLst>
                <a:ext uri="{FF2B5EF4-FFF2-40B4-BE49-F238E27FC236}">
                  <a16:creationId xmlns:a16="http://schemas.microsoft.com/office/drawing/2014/main" id="{948AF6AC-F375-4DB8-8EC3-2AB0EA312CAB}"/>
                </a:ext>
              </a:extLst>
            </p:cNvPr>
            <p:cNvSpPr/>
            <p:nvPr/>
          </p:nvSpPr>
          <p:spPr>
            <a:xfrm>
              <a:off x="1437338" y="1873335"/>
              <a:ext cx="640094" cy="153074"/>
            </a:xfrm>
            <a:prstGeom prst="roundRect">
              <a:avLst/>
            </a:prstGeom>
            <a:solidFill>
              <a:srgbClr val="D43378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 fontScale="92500" lnSpcReduction="10000"/>
            </a:bodyPr>
            <a:lstStyle/>
            <a:p>
              <a:pPr algn="ctr"/>
              <a:r>
                <a:rPr lang="en-US" sz="1600" dirty="0"/>
                <a:t>Stream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Virtual Couch in Single Room</a:t>
            </a:r>
            <a:endParaRPr lang="en-US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4ADC3A2-CF09-4844-A901-107AAC76B10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2374906" y="4288698"/>
            <a:ext cx="1142269" cy="1333965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89BC887B-1A59-4285-87DC-B54C0B765F32}"/>
              </a:ext>
            </a:extLst>
          </p:cNvPr>
          <p:cNvCxnSpPr>
            <a:cxnSpLocks/>
            <a:stCxn id="27" idx="1"/>
            <a:endCxn id="33" idx="3"/>
          </p:cNvCxnSpPr>
          <p:nvPr/>
        </p:nvCxnSpPr>
        <p:spPr>
          <a:xfrm flipH="1">
            <a:off x="2374906" y="2772214"/>
            <a:ext cx="3721094" cy="1474057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0CD465F-192C-4949-A5B2-EFECFC8641C8}"/>
              </a:ext>
            </a:extLst>
          </p:cNvPr>
          <p:cNvCxnSpPr>
            <a:cxnSpLocks/>
            <a:stCxn id="21" idx="0"/>
            <a:endCxn id="28" idx="1"/>
          </p:cNvCxnSpPr>
          <p:nvPr/>
        </p:nvCxnSpPr>
        <p:spPr>
          <a:xfrm flipV="1">
            <a:off x="4398181" y="3184432"/>
            <a:ext cx="2099824" cy="1749984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D0486400-EB6B-4FFB-A407-7E4D2388189F}"/>
              </a:ext>
            </a:extLst>
          </p:cNvPr>
          <p:cNvCxnSpPr>
            <a:cxnSpLocks/>
            <a:stCxn id="27" idx="2"/>
            <a:endCxn id="22" idx="3"/>
          </p:cNvCxnSpPr>
          <p:nvPr/>
        </p:nvCxnSpPr>
        <p:spPr>
          <a:xfrm flipH="1">
            <a:off x="4877180" y="3460460"/>
            <a:ext cx="2099826" cy="2574421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Oval 278">
            <a:extLst>
              <a:ext uri="{FF2B5EF4-FFF2-40B4-BE49-F238E27FC236}">
                <a16:creationId xmlns:a16="http://schemas.microsoft.com/office/drawing/2014/main" id="{D4135062-7BDC-40E9-AFB8-F400290F6522}"/>
              </a:ext>
            </a:extLst>
          </p:cNvPr>
          <p:cNvSpPr/>
          <p:nvPr/>
        </p:nvSpPr>
        <p:spPr>
          <a:xfrm>
            <a:off x="176785" y="1356526"/>
            <a:ext cx="11606244" cy="5403938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937760" rtlCol="0" anchor="t" anchorCtr="0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Room (</a:t>
            </a:r>
            <a:r>
              <a:rPr lang="en-US" sz="2400" b="1" dirty="0" err="1">
                <a:solidFill>
                  <a:schemeClr val="tx1"/>
                </a:solidFill>
              </a:rPr>
              <a:t>MultiPartyChat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257127B-D097-4689-A1D9-AC1899248C23}"/>
              </a:ext>
            </a:extLst>
          </p:cNvPr>
          <p:cNvCxnSpPr>
            <a:cxnSpLocks/>
            <a:stCxn id="36" idx="1"/>
            <a:endCxn id="33" idx="3"/>
          </p:cNvCxnSpPr>
          <p:nvPr/>
        </p:nvCxnSpPr>
        <p:spPr>
          <a:xfrm flipH="1">
            <a:off x="2374906" y="3562146"/>
            <a:ext cx="6897975" cy="684125"/>
          </a:xfrm>
          <a:prstGeom prst="line">
            <a:avLst/>
          </a:prstGeom>
          <a:ln w="25400">
            <a:solidFill>
              <a:srgbClr val="D43378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AF6CF01-B3ED-46B5-B7BF-C582A933DDCF}"/>
              </a:ext>
            </a:extLst>
          </p:cNvPr>
          <p:cNvCxnSpPr>
            <a:cxnSpLocks/>
            <a:stCxn id="36" idx="1"/>
            <a:endCxn id="28" idx="3"/>
          </p:cNvCxnSpPr>
          <p:nvPr/>
        </p:nvCxnSpPr>
        <p:spPr>
          <a:xfrm flipH="1" flipV="1">
            <a:off x="7456005" y="3184432"/>
            <a:ext cx="1816876" cy="377714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CE56B15-9717-4E6B-9CF4-232FE7C28BD3}"/>
              </a:ext>
            </a:extLst>
          </p:cNvPr>
          <p:cNvCxnSpPr>
            <a:cxnSpLocks/>
            <a:stCxn id="36" idx="1"/>
            <a:endCxn id="22" idx="3"/>
          </p:cNvCxnSpPr>
          <p:nvPr/>
        </p:nvCxnSpPr>
        <p:spPr>
          <a:xfrm flipH="1">
            <a:off x="4877180" y="3562146"/>
            <a:ext cx="4395701" cy="2472735"/>
          </a:xfrm>
          <a:prstGeom prst="line">
            <a:avLst/>
          </a:prstGeom>
          <a:ln w="25400">
            <a:solidFill>
              <a:srgbClr val="4295D3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63AEDDC-3A86-476E-AC87-354EEE76CCF8}"/>
              </a:ext>
            </a:extLst>
          </p:cNvPr>
          <p:cNvCxnSpPr>
            <a:cxnSpLocks/>
            <a:stCxn id="21" idx="0"/>
            <a:endCxn id="37" idx="1"/>
          </p:cNvCxnSpPr>
          <p:nvPr/>
        </p:nvCxnSpPr>
        <p:spPr>
          <a:xfrm flipV="1">
            <a:off x="4398181" y="3974364"/>
            <a:ext cx="5276705" cy="960052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8AFD708-86DC-4702-A012-1D0711522518}"/>
              </a:ext>
            </a:extLst>
          </p:cNvPr>
          <p:cNvCxnSpPr>
            <a:cxnSpLocks/>
            <a:stCxn id="27" idx="2"/>
            <a:endCxn id="37" idx="1"/>
          </p:cNvCxnSpPr>
          <p:nvPr/>
        </p:nvCxnSpPr>
        <p:spPr>
          <a:xfrm>
            <a:off x="6977006" y="3460460"/>
            <a:ext cx="2697880" cy="513904"/>
          </a:xfrm>
          <a:prstGeom prst="line">
            <a:avLst/>
          </a:prstGeom>
          <a:ln w="25400">
            <a:solidFill>
              <a:srgbClr val="FF9015"/>
            </a:solidFill>
            <a:headEnd type="triangle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22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id="{92CA46DE-7BAF-443B-80EA-0EF59C37E568}"/>
              </a:ext>
            </a:extLst>
          </p:cNvPr>
          <p:cNvSpPr/>
          <p:nvPr/>
        </p:nvSpPr>
        <p:spPr>
          <a:xfrm>
            <a:off x="4291445" y="3586488"/>
            <a:ext cx="6747708" cy="2450630"/>
          </a:xfrm>
          <a:prstGeom prst="ellipse">
            <a:avLst/>
          </a:prstGeom>
          <a:noFill/>
          <a:ln w="38100">
            <a:solidFill>
              <a:srgbClr val="D433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950720" rtlCol="0" anchor="t" anchorCtr="0"/>
          <a:lstStyle/>
          <a:p>
            <a:pPr algn="ctr"/>
            <a:r>
              <a:rPr lang="en-US" sz="2400" b="1" dirty="0">
                <a:solidFill>
                  <a:srgbClr val="D43378"/>
                </a:solidFill>
              </a:rPr>
              <a:t>Channel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04E3622-B438-4EAD-A0C3-175A339C0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74928" cy="2022860"/>
          </a:xfrm>
        </p:spPr>
        <p:txBody>
          <a:bodyPr/>
          <a:lstStyle/>
          <a:p>
            <a:r>
              <a:rPr lang="en-US" dirty="0"/>
              <a:t>A Channel has a single piece of content, in one or more streams, one or more Publishers (each Phenix CLI is a different Publisher)</a:t>
            </a:r>
          </a:p>
          <a:p>
            <a:r>
              <a:rPr lang="en-US" dirty="0"/>
              <a:t>If there are multiple streams, each stream has the same content</a:t>
            </a:r>
          </a:p>
          <a:p>
            <a:pPr lvl="1"/>
            <a:r>
              <a:rPr lang="en-US" dirty="0"/>
              <a:t>This is used for high availability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Channel Members</a:t>
            </a:r>
            <a:endParaRPr lang="en-US" dirty="0"/>
          </a:p>
        </p:txBody>
      </p:sp>
      <p:sp>
        <p:nvSpPr>
          <p:cNvPr id="22" name="Rounded Rectangle 8">
            <a:extLst>
              <a:ext uri="{FF2B5EF4-FFF2-40B4-BE49-F238E27FC236}">
                <a16:creationId xmlns:a16="http://schemas.microsoft.com/office/drawing/2014/main" id="{BA788AF3-B3BD-41C0-BDE7-6039723E6968}"/>
              </a:ext>
            </a:extLst>
          </p:cNvPr>
          <p:cNvSpPr/>
          <p:nvPr/>
        </p:nvSpPr>
        <p:spPr>
          <a:xfrm>
            <a:off x="9215345" y="4603096"/>
            <a:ext cx="1285437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tx1"/>
                </a:solidFill>
              </a:rPr>
              <a:t>Subscriber (Audience)</a:t>
            </a:r>
          </a:p>
        </p:txBody>
      </p:sp>
      <p:sp>
        <p:nvSpPr>
          <p:cNvPr id="61" name="Rounded Rectangle 8">
            <a:extLst>
              <a:ext uri="{FF2B5EF4-FFF2-40B4-BE49-F238E27FC236}">
                <a16:creationId xmlns:a16="http://schemas.microsoft.com/office/drawing/2014/main" id="{823778A5-F20E-40C2-A844-6BFBC8B52E83}"/>
              </a:ext>
            </a:extLst>
          </p:cNvPr>
          <p:cNvSpPr/>
          <p:nvPr/>
        </p:nvSpPr>
        <p:spPr>
          <a:xfrm>
            <a:off x="9339313" y="4712343"/>
            <a:ext cx="1285437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Subscriber (Audience)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17E029-B187-4EC2-BA95-7F9D8445D3B5}"/>
              </a:ext>
            </a:extLst>
          </p:cNvPr>
          <p:cNvGrpSpPr/>
          <p:nvPr/>
        </p:nvGrpSpPr>
        <p:grpSpPr>
          <a:xfrm>
            <a:off x="5115499" y="4237105"/>
            <a:ext cx="1569732" cy="950475"/>
            <a:chOff x="1168736" y="1443605"/>
            <a:chExt cx="1177299" cy="712856"/>
          </a:xfrm>
          <a:solidFill>
            <a:schemeClr val="bg1"/>
          </a:solidFill>
        </p:grpSpPr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29AA06D2-EB33-4B2D-812E-7504E4F0D08F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grpFill/>
            <a:ln w="28575">
              <a:solidFill>
                <a:srgbClr val="D433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13" name="Rounded Rectangle 8">
              <a:extLst>
                <a:ext uri="{FF2B5EF4-FFF2-40B4-BE49-F238E27FC236}">
                  <a16:creationId xmlns:a16="http://schemas.microsoft.com/office/drawing/2014/main" id="{F6DE480B-6AE8-4839-9DFA-527462AFF6AE}"/>
                </a:ext>
              </a:extLst>
            </p:cNvPr>
            <p:cNvSpPr/>
            <p:nvPr/>
          </p:nvSpPr>
          <p:spPr>
            <a:xfrm>
              <a:off x="1536352" y="1929022"/>
              <a:ext cx="494144" cy="182217"/>
            </a:xfrm>
            <a:prstGeom prst="roundRect">
              <a:avLst/>
            </a:prstGeom>
            <a:solidFill>
              <a:srgbClr val="2996D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>
                  <a:solidFill>
                    <a:schemeClr val="bg1"/>
                  </a:solidFill>
                </a:rPr>
                <a:t>Stream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D2207B1-A286-4779-B5B4-A3E8D73074BA}"/>
              </a:ext>
            </a:extLst>
          </p:cNvPr>
          <p:cNvGrpSpPr/>
          <p:nvPr/>
        </p:nvGrpSpPr>
        <p:grpSpPr>
          <a:xfrm>
            <a:off x="6880433" y="4811803"/>
            <a:ext cx="1569732" cy="950475"/>
            <a:chOff x="1168736" y="1443605"/>
            <a:chExt cx="1177299" cy="712856"/>
          </a:xfrm>
          <a:solidFill>
            <a:schemeClr val="bg1"/>
          </a:solidFill>
        </p:grpSpPr>
        <p:sp>
          <p:nvSpPr>
            <p:cNvPr id="16" name="Rounded Rectangle 8">
              <a:extLst>
                <a:ext uri="{FF2B5EF4-FFF2-40B4-BE49-F238E27FC236}">
                  <a16:creationId xmlns:a16="http://schemas.microsoft.com/office/drawing/2014/main" id="{E0D05999-E6E7-4458-A605-85FA1D36AB9C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grpFill/>
            <a:ln w="28575">
              <a:solidFill>
                <a:srgbClr val="D433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17" name="Rounded Rectangle 8">
              <a:extLst>
                <a:ext uri="{FF2B5EF4-FFF2-40B4-BE49-F238E27FC236}">
                  <a16:creationId xmlns:a16="http://schemas.microsoft.com/office/drawing/2014/main" id="{6D8B63A3-538D-4EA4-80F6-119978ACBD17}"/>
                </a:ext>
              </a:extLst>
            </p:cNvPr>
            <p:cNvSpPr/>
            <p:nvPr/>
          </p:nvSpPr>
          <p:spPr>
            <a:xfrm>
              <a:off x="1536352" y="1929022"/>
              <a:ext cx="494144" cy="182217"/>
            </a:xfrm>
            <a:prstGeom prst="roundRect">
              <a:avLst/>
            </a:prstGeom>
            <a:solidFill>
              <a:srgbClr val="2996D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>
                  <a:solidFill>
                    <a:schemeClr val="bg1"/>
                  </a:solidFill>
                </a:rPr>
                <a:t>Stream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100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04E3622-B438-4EAD-A0C3-175A339C0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6190214" cy="3394557"/>
          </a:xfrm>
        </p:spPr>
        <p:txBody>
          <a:bodyPr/>
          <a:lstStyle/>
          <a:p>
            <a:r>
              <a:rPr lang="en-US" dirty="0"/>
              <a:t>A Room can have multiple pieces of content </a:t>
            </a:r>
          </a:p>
          <a:p>
            <a:r>
              <a:rPr lang="en-US" dirty="0"/>
              <a:t>Streams can carry the same content or can contain different content</a:t>
            </a:r>
          </a:p>
          <a:p>
            <a:r>
              <a:rPr lang="en-US" dirty="0"/>
              <a:t>Some members can simultaneously generate and subscribe to content streams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08AE8A-1588-B043-8070-154E91980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Calibri"/>
              </a:rPr>
              <a:t>Room Members</a:t>
            </a:r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79DF023-B9E0-4533-8274-8F5FD27D1689}"/>
              </a:ext>
            </a:extLst>
          </p:cNvPr>
          <p:cNvSpPr/>
          <p:nvPr/>
        </p:nvSpPr>
        <p:spPr>
          <a:xfrm>
            <a:off x="6767178" y="2332350"/>
            <a:ext cx="5172364" cy="4414981"/>
          </a:xfrm>
          <a:prstGeom prst="ellipse">
            <a:avLst/>
          </a:prstGeom>
          <a:noFill/>
          <a:ln w="38100">
            <a:solidFill>
              <a:srgbClr val="2897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901440" rtlCol="0" anchor="t" anchorCtr="0"/>
          <a:lstStyle/>
          <a:p>
            <a:pPr algn="ctr"/>
            <a:r>
              <a:rPr lang="en-US" sz="2400" b="1" dirty="0">
                <a:solidFill>
                  <a:srgbClr val="2996D2"/>
                </a:solidFill>
              </a:rPr>
              <a:t>Room</a:t>
            </a:r>
          </a:p>
        </p:txBody>
      </p:sp>
      <p:sp>
        <p:nvSpPr>
          <p:cNvPr id="46" name="Rounded Rectangle 8">
            <a:extLst>
              <a:ext uri="{FF2B5EF4-FFF2-40B4-BE49-F238E27FC236}">
                <a16:creationId xmlns:a16="http://schemas.microsoft.com/office/drawing/2014/main" id="{A5403F46-C98C-4180-BA69-2DD6AC830E54}"/>
              </a:ext>
            </a:extLst>
          </p:cNvPr>
          <p:cNvSpPr/>
          <p:nvPr/>
        </p:nvSpPr>
        <p:spPr>
          <a:xfrm>
            <a:off x="9752435" y="3631489"/>
            <a:ext cx="1296210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Subscriber (Audience)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92A610A-5F39-4E35-BBA4-56FCA3E84F68}"/>
              </a:ext>
            </a:extLst>
          </p:cNvPr>
          <p:cNvGrpSpPr/>
          <p:nvPr/>
        </p:nvGrpSpPr>
        <p:grpSpPr>
          <a:xfrm>
            <a:off x="7481589" y="3460684"/>
            <a:ext cx="1569732" cy="950475"/>
            <a:chOff x="1168736" y="1443605"/>
            <a:chExt cx="1177299" cy="712856"/>
          </a:xfrm>
          <a:solidFill>
            <a:srgbClr val="D43378"/>
          </a:solidFill>
        </p:grpSpPr>
        <p:sp>
          <p:nvSpPr>
            <p:cNvPr id="50" name="Rounded Rectangle 8">
              <a:extLst>
                <a:ext uri="{FF2B5EF4-FFF2-40B4-BE49-F238E27FC236}">
                  <a16:creationId xmlns:a16="http://schemas.microsoft.com/office/drawing/2014/main" id="{E5147ADA-0AF1-48FD-9B35-22074A1538BE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D433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333" dirty="0"/>
                <a:t>Publisher (Presenter)</a:t>
              </a:r>
            </a:p>
          </p:txBody>
        </p:sp>
        <p:sp>
          <p:nvSpPr>
            <p:cNvPr id="51" name="Rounded Rectangle 8">
              <a:extLst>
                <a:ext uri="{FF2B5EF4-FFF2-40B4-BE49-F238E27FC236}">
                  <a16:creationId xmlns:a16="http://schemas.microsoft.com/office/drawing/2014/main" id="{56D6A735-5108-448D-BB99-01692B09F6DD}"/>
                </a:ext>
              </a:extLst>
            </p:cNvPr>
            <p:cNvSpPr/>
            <p:nvPr/>
          </p:nvSpPr>
          <p:spPr>
            <a:xfrm>
              <a:off x="1791619" y="1905417"/>
              <a:ext cx="494144" cy="18221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/>
                <a:t>Stream</a:t>
              </a:r>
            </a:p>
          </p:txBody>
        </p:sp>
        <p:sp>
          <p:nvSpPr>
            <p:cNvPr id="52" name="Rounded Rectangle 8">
              <a:extLst>
                <a:ext uri="{FF2B5EF4-FFF2-40B4-BE49-F238E27FC236}">
                  <a16:creationId xmlns:a16="http://schemas.microsoft.com/office/drawing/2014/main" id="{2751DF04-5AE0-4B9F-9266-2DF9EBF0AEDC}"/>
                </a:ext>
              </a:extLst>
            </p:cNvPr>
            <p:cNvSpPr/>
            <p:nvPr/>
          </p:nvSpPr>
          <p:spPr>
            <a:xfrm>
              <a:off x="1237203" y="1905417"/>
              <a:ext cx="494144" cy="182217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/>
                <a:t>Stream</a:t>
              </a:r>
            </a:p>
          </p:txBody>
        </p:sp>
      </p:grpSp>
      <p:sp>
        <p:nvSpPr>
          <p:cNvPr id="54" name="Rounded Rectangle 8">
            <a:extLst>
              <a:ext uri="{FF2B5EF4-FFF2-40B4-BE49-F238E27FC236}">
                <a16:creationId xmlns:a16="http://schemas.microsoft.com/office/drawing/2014/main" id="{4B93B77B-AEF3-4515-9CB0-4F11AC041FD1}"/>
              </a:ext>
            </a:extLst>
          </p:cNvPr>
          <p:cNvSpPr/>
          <p:nvPr/>
        </p:nvSpPr>
        <p:spPr>
          <a:xfrm>
            <a:off x="7481589" y="4719033"/>
            <a:ext cx="1569732" cy="124697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96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33" dirty="0"/>
              <a:t>Publisher (Moderator)</a:t>
            </a:r>
          </a:p>
        </p:txBody>
      </p:sp>
      <p:sp>
        <p:nvSpPr>
          <p:cNvPr id="58" name="Rounded Rectangle 8">
            <a:extLst>
              <a:ext uri="{FF2B5EF4-FFF2-40B4-BE49-F238E27FC236}">
                <a16:creationId xmlns:a16="http://schemas.microsoft.com/office/drawing/2014/main" id="{8E1F4CA4-02A1-4EC4-901D-34FF3A4B1C74}"/>
              </a:ext>
            </a:extLst>
          </p:cNvPr>
          <p:cNvSpPr/>
          <p:nvPr/>
        </p:nvSpPr>
        <p:spPr>
          <a:xfrm>
            <a:off x="9573314" y="4719033"/>
            <a:ext cx="1569732" cy="11997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17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333" dirty="0"/>
              <a:t>Publisher (Participant)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3FB8149-1133-4DA1-B5D5-56B84B546C43}"/>
              </a:ext>
            </a:extLst>
          </p:cNvPr>
          <p:cNvGrpSpPr/>
          <p:nvPr/>
        </p:nvGrpSpPr>
        <p:grpSpPr>
          <a:xfrm>
            <a:off x="7605558" y="3573935"/>
            <a:ext cx="1569732" cy="950475"/>
            <a:chOff x="1168736" y="1443605"/>
            <a:chExt cx="1177299" cy="712856"/>
          </a:xfrm>
        </p:grpSpPr>
        <p:sp>
          <p:nvSpPr>
            <p:cNvPr id="66" name="Rounded Rectangle 8">
              <a:extLst>
                <a:ext uri="{FF2B5EF4-FFF2-40B4-BE49-F238E27FC236}">
                  <a16:creationId xmlns:a16="http://schemas.microsoft.com/office/drawing/2014/main" id="{5A42D3ED-F5BB-4FC5-949A-22B843B8BF82}"/>
                </a:ext>
              </a:extLst>
            </p:cNvPr>
            <p:cNvSpPr/>
            <p:nvPr/>
          </p:nvSpPr>
          <p:spPr>
            <a:xfrm>
              <a:off x="1168736" y="14436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D433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Publisher (Presenter)</a:t>
              </a:r>
            </a:p>
          </p:txBody>
        </p:sp>
        <p:sp>
          <p:nvSpPr>
            <p:cNvPr id="68" name="Rounded Rectangle 8">
              <a:extLst>
                <a:ext uri="{FF2B5EF4-FFF2-40B4-BE49-F238E27FC236}">
                  <a16:creationId xmlns:a16="http://schemas.microsoft.com/office/drawing/2014/main" id="{78CD060B-F645-4265-8C8C-801C107FDD70}"/>
                </a:ext>
              </a:extLst>
            </p:cNvPr>
            <p:cNvSpPr/>
            <p:nvPr/>
          </p:nvSpPr>
          <p:spPr>
            <a:xfrm>
              <a:off x="1791619" y="1905417"/>
              <a:ext cx="494144" cy="182217"/>
            </a:xfrm>
            <a:prstGeom prst="roundRect">
              <a:avLst/>
            </a:prstGeom>
            <a:solidFill>
              <a:srgbClr val="6A637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/>
                <a:t>Stream</a:t>
              </a:r>
            </a:p>
          </p:txBody>
        </p:sp>
        <p:sp>
          <p:nvSpPr>
            <p:cNvPr id="70" name="Rounded Rectangle 8">
              <a:extLst>
                <a:ext uri="{FF2B5EF4-FFF2-40B4-BE49-F238E27FC236}">
                  <a16:creationId xmlns:a16="http://schemas.microsoft.com/office/drawing/2014/main" id="{1C4740B9-ED57-40E7-957F-745015A1960C}"/>
                </a:ext>
              </a:extLst>
            </p:cNvPr>
            <p:cNvSpPr/>
            <p:nvPr/>
          </p:nvSpPr>
          <p:spPr>
            <a:xfrm>
              <a:off x="1237203" y="1905417"/>
              <a:ext cx="494144" cy="182217"/>
            </a:xfrm>
            <a:prstGeom prst="roundRect">
              <a:avLst/>
            </a:prstGeom>
            <a:solidFill>
              <a:srgbClr val="4295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/>
                <a:t>Stream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196E564-C8B6-4CDF-B03A-580091031E43}"/>
              </a:ext>
            </a:extLst>
          </p:cNvPr>
          <p:cNvGrpSpPr/>
          <p:nvPr/>
        </p:nvGrpSpPr>
        <p:grpSpPr>
          <a:xfrm>
            <a:off x="7605557" y="4821889"/>
            <a:ext cx="1569732" cy="1266395"/>
            <a:chOff x="1879936" y="2358005"/>
            <a:chExt cx="1177299" cy="712856"/>
          </a:xfrm>
        </p:grpSpPr>
        <p:sp>
          <p:nvSpPr>
            <p:cNvPr id="73" name="Rounded Rectangle 8">
              <a:extLst>
                <a:ext uri="{FF2B5EF4-FFF2-40B4-BE49-F238E27FC236}">
                  <a16:creationId xmlns:a16="http://schemas.microsoft.com/office/drawing/2014/main" id="{48B91B93-802A-404B-8F77-F56EFEB6B051}"/>
                </a:ext>
              </a:extLst>
            </p:cNvPr>
            <p:cNvSpPr/>
            <p:nvPr/>
          </p:nvSpPr>
          <p:spPr>
            <a:xfrm>
              <a:off x="1879936" y="2358005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2996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Publisher &amp; Subscriber (Moderator)</a:t>
              </a:r>
            </a:p>
          </p:txBody>
        </p:sp>
        <p:sp>
          <p:nvSpPr>
            <p:cNvPr id="74" name="Rounded Rectangle 8">
              <a:extLst>
                <a:ext uri="{FF2B5EF4-FFF2-40B4-BE49-F238E27FC236}">
                  <a16:creationId xmlns:a16="http://schemas.microsoft.com/office/drawing/2014/main" id="{2FBA6FFC-7A55-4BD8-9D95-58614CC4CEBA}"/>
                </a:ext>
              </a:extLst>
            </p:cNvPr>
            <p:cNvSpPr/>
            <p:nvPr/>
          </p:nvSpPr>
          <p:spPr>
            <a:xfrm>
              <a:off x="2502819" y="2819817"/>
              <a:ext cx="494144" cy="182217"/>
            </a:xfrm>
            <a:prstGeom prst="roundRect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/>
                <a:t>Stream</a:t>
              </a:r>
            </a:p>
          </p:txBody>
        </p:sp>
        <p:sp>
          <p:nvSpPr>
            <p:cNvPr id="75" name="Rounded Rectangle 8">
              <a:extLst>
                <a:ext uri="{FF2B5EF4-FFF2-40B4-BE49-F238E27FC236}">
                  <a16:creationId xmlns:a16="http://schemas.microsoft.com/office/drawing/2014/main" id="{FCE4F586-2E16-43DE-BACA-774E6111FBEB}"/>
                </a:ext>
              </a:extLst>
            </p:cNvPr>
            <p:cNvSpPr/>
            <p:nvPr/>
          </p:nvSpPr>
          <p:spPr>
            <a:xfrm>
              <a:off x="1948403" y="2819817"/>
              <a:ext cx="494144" cy="182217"/>
            </a:xfrm>
            <a:prstGeom prst="round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/>
                <a:t>Stream</a:t>
              </a:r>
            </a:p>
          </p:txBody>
        </p:sp>
      </p:grpSp>
      <p:sp>
        <p:nvSpPr>
          <p:cNvPr id="76" name="Rounded Rectangle 8">
            <a:extLst>
              <a:ext uri="{FF2B5EF4-FFF2-40B4-BE49-F238E27FC236}">
                <a16:creationId xmlns:a16="http://schemas.microsoft.com/office/drawing/2014/main" id="{42B07AF2-FFB6-49A6-8B6F-86FA2A162840}"/>
              </a:ext>
            </a:extLst>
          </p:cNvPr>
          <p:cNvSpPr/>
          <p:nvPr/>
        </p:nvSpPr>
        <p:spPr>
          <a:xfrm>
            <a:off x="9890442" y="3744740"/>
            <a:ext cx="1296210" cy="6088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Subscriber (Audience)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5A80B18-F29F-4087-BBC9-7552BEB6A905}"/>
              </a:ext>
            </a:extLst>
          </p:cNvPr>
          <p:cNvGrpSpPr/>
          <p:nvPr/>
        </p:nvGrpSpPr>
        <p:grpSpPr>
          <a:xfrm>
            <a:off x="9697282" y="4832284"/>
            <a:ext cx="1569732" cy="1202652"/>
            <a:chOff x="3522046" y="3226581"/>
            <a:chExt cx="1177299" cy="712856"/>
          </a:xfrm>
        </p:grpSpPr>
        <p:sp>
          <p:nvSpPr>
            <p:cNvPr id="78" name="Rounded Rectangle 8">
              <a:extLst>
                <a:ext uri="{FF2B5EF4-FFF2-40B4-BE49-F238E27FC236}">
                  <a16:creationId xmlns:a16="http://schemas.microsoft.com/office/drawing/2014/main" id="{5FC09814-F634-404C-BCDF-A4A875C20969}"/>
                </a:ext>
              </a:extLst>
            </p:cNvPr>
            <p:cNvSpPr/>
            <p:nvPr/>
          </p:nvSpPr>
          <p:spPr>
            <a:xfrm>
              <a:off x="3522046" y="3226581"/>
              <a:ext cx="1177299" cy="71285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17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Publisher &amp; Subscriber (Participant)</a:t>
              </a:r>
            </a:p>
          </p:txBody>
        </p:sp>
        <p:sp>
          <p:nvSpPr>
            <p:cNvPr id="79" name="Rounded Rectangle 8">
              <a:extLst>
                <a:ext uri="{FF2B5EF4-FFF2-40B4-BE49-F238E27FC236}">
                  <a16:creationId xmlns:a16="http://schemas.microsoft.com/office/drawing/2014/main" id="{8931C30D-B3C2-4FA4-9306-3095262F1C94}"/>
                </a:ext>
              </a:extLst>
            </p:cNvPr>
            <p:cNvSpPr/>
            <p:nvPr/>
          </p:nvSpPr>
          <p:spPr>
            <a:xfrm>
              <a:off x="4144929" y="3688393"/>
              <a:ext cx="494144" cy="182217"/>
            </a:xfrm>
            <a:prstGeom prst="roundRect">
              <a:avLst/>
            </a:prstGeom>
            <a:solidFill>
              <a:srgbClr val="F1732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/>
                <a:t>Stream</a:t>
              </a:r>
            </a:p>
          </p:txBody>
        </p:sp>
        <p:sp>
          <p:nvSpPr>
            <p:cNvPr id="80" name="Rounded Rectangle 8">
              <a:extLst>
                <a:ext uri="{FF2B5EF4-FFF2-40B4-BE49-F238E27FC236}">
                  <a16:creationId xmlns:a16="http://schemas.microsoft.com/office/drawing/2014/main" id="{A8722AC7-1B9E-4A72-90DD-A80177BE555A}"/>
                </a:ext>
              </a:extLst>
            </p:cNvPr>
            <p:cNvSpPr/>
            <p:nvPr/>
          </p:nvSpPr>
          <p:spPr>
            <a:xfrm>
              <a:off x="3590513" y="3688393"/>
              <a:ext cx="494144" cy="182217"/>
            </a:xfrm>
            <a:prstGeom prst="roundRect">
              <a:avLst/>
            </a:prstGeom>
            <a:solidFill>
              <a:srgbClr val="FFC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en-US" sz="1333" dirty="0"/>
                <a:t>Stream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241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E7E7E8-317B-41FE-BC8F-95670C6C2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09250" cy="4351338"/>
          </a:xfrm>
        </p:spPr>
        <p:txBody>
          <a:bodyPr/>
          <a:lstStyle/>
          <a:p>
            <a:r>
              <a:rPr lang="en-US" dirty="0"/>
              <a:t>Need to choose which API to use:</a:t>
            </a:r>
          </a:p>
          <a:p>
            <a:pPr lvl="1"/>
            <a:r>
              <a:rPr lang="en-US" dirty="0"/>
              <a:t>Channel Express API – Extends Room Service API to create, publish to, and view a channel</a:t>
            </a:r>
          </a:p>
          <a:p>
            <a:pPr lvl="2"/>
            <a:r>
              <a:rPr lang="en-US" dirty="0"/>
              <a:t>Channels created using Channel Express can include High-Availability (HA) logic</a:t>
            </a:r>
          </a:p>
          <a:p>
            <a:pPr lvl="1"/>
            <a:r>
              <a:rPr lang="en-US" dirty="0"/>
              <a:t>Room Express API – Extends Room Service API to easily join, create, and publish to a room and to subscribe to streams of members in a room</a:t>
            </a:r>
          </a:p>
          <a:p>
            <a:pPr lvl="1"/>
            <a:r>
              <a:rPr lang="en-US" dirty="0"/>
              <a:t>PCast Express API – extends PCast API</a:t>
            </a:r>
          </a:p>
          <a:p>
            <a:pPr lvl="1"/>
            <a:r>
              <a:rPr lang="en-US" dirty="0"/>
              <a:t>PCast API</a:t>
            </a:r>
          </a:p>
          <a:p>
            <a:pPr lvl="2"/>
            <a:r>
              <a:rPr lang="en-US" dirty="0"/>
              <a:t>Listen for events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DA2E95-2438-4108-AA3A-BE6511D4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Selection</a:t>
            </a:r>
          </a:p>
        </p:txBody>
      </p:sp>
    </p:spTree>
    <p:extLst>
      <p:ext uri="{BB962C8B-B14F-4D97-AF65-F5344CB8AC3E}">
        <p14:creationId xmlns:p14="http://schemas.microsoft.com/office/powerpoint/2010/main" val="136065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E7E7E8-317B-41FE-BC8F-95670C6C2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09250" cy="4351338"/>
          </a:xfrm>
        </p:spPr>
        <p:txBody>
          <a:bodyPr/>
          <a:lstStyle/>
          <a:p>
            <a:pPr lvl="1"/>
            <a:r>
              <a:rPr lang="en-US" dirty="0"/>
              <a:t>PCast - Use the Phenix platform to Publish and Subscribe to streams</a:t>
            </a:r>
          </a:p>
          <a:p>
            <a:pPr lvl="1"/>
            <a:r>
              <a:rPr lang="en-US" dirty="0"/>
              <a:t>Room - Use the Phenix platform to broadcast changes between all of your users</a:t>
            </a:r>
          </a:p>
          <a:p>
            <a:pPr lvl="1"/>
            <a:r>
              <a:rPr lang="en-US" dirty="0"/>
              <a:t>Chat - Use the Phenix platform to send and receive chat messages between users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DA2E95-2438-4108-AA3A-BE6511D4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 Selection</a:t>
            </a:r>
          </a:p>
        </p:txBody>
      </p:sp>
    </p:spTree>
    <p:extLst>
      <p:ext uri="{BB962C8B-B14F-4D97-AF65-F5344CB8AC3E}">
        <p14:creationId xmlns:p14="http://schemas.microsoft.com/office/powerpoint/2010/main" val="142437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1C4CA-81D5-B341-A401-8B5CF2F2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Use Cases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A9001F62-A333-488F-AA0E-0FD5B7F3F5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13457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Phenix">
      <a:dk1>
        <a:sysClr val="windowText" lastClr="000000"/>
      </a:dk1>
      <a:lt1>
        <a:sysClr val="window" lastClr="FFFFFF"/>
      </a:lt1>
      <a:dk2>
        <a:srgbClr val="9E1F63"/>
      </a:dk2>
      <a:lt2>
        <a:srgbClr val="F8F8F8"/>
      </a:lt2>
      <a:accent1>
        <a:srgbClr val="EE2A7B"/>
      </a:accent1>
      <a:accent2>
        <a:srgbClr val="FF9015"/>
      </a:accent2>
      <a:accent3>
        <a:srgbClr val="2FA0D8"/>
      </a:accent3>
      <a:accent4>
        <a:srgbClr val="EA3231"/>
      </a:accent4>
      <a:accent5>
        <a:srgbClr val="F1732B"/>
      </a:accent5>
      <a:accent6>
        <a:srgbClr val="9E1F63"/>
      </a:accent6>
      <a:hlink>
        <a:srgbClr val="0070C0"/>
      </a:hlink>
      <a:folHlink>
        <a:srgbClr val="7030A0"/>
      </a:folHlink>
    </a:clrScheme>
    <a:fontScheme name="Custom 5">
      <a:majorFont>
        <a:latin typeface="Hiragino Kaku Gothic StdN W8"/>
        <a:ea typeface=""/>
        <a:cs typeface=""/>
      </a:majorFont>
      <a:minorFont>
        <a:latin typeface="Acumin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Master Template.pot  -  Compatibility Mode" id="{F228802A-2463-4FF1-A0D2-F414438F6A16}" vid="{98EF50E6-2620-4825-A687-B944BC11D4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Master Template</Template>
  <TotalTime>1382</TotalTime>
  <Words>2311</Words>
  <Application>Microsoft Office PowerPoint</Application>
  <PresentationFormat>Widescreen</PresentationFormat>
  <Paragraphs>525</Paragraphs>
  <Slides>44</Slides>
  <Notes>27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Hiragino Kaku Gothic StdN W8</vt:lpstr>
      <vt:lpstr>Acumin Pro</vt:lpstr>
      <vt:lpstr>Wingdings</vt:lpstr>
      <vt:lpstr>Hiragino Kaku Gothic Std W8</vt:lpstr>
      <vt:lpstr>Custom Design</vt:lpstr>
      <vt:lpstr>PowerPoint Presentation</vt:lpstr>
      <vt:lpstr>Member Types by Function</vt:lpstr>
      <vt:lpstr>Member Type Ability Matrix</vt:lpstr>
      <vt:lpstr>Room vs Channel</vt:lpstr>
      <vt:lpstr>Channel Members</vt:lpstr>
      <vt:lpstr>Room Members</vt:lpstr>
      <vt:lpstr>API Selection</vt:lpstr>
      <vt:lpstr>API Selection</vt:lpstr>
      <vt:lpstr>Use Cases</vt:lpstr>
      <vt:lpstr>Use Case: Channels</vt:lpstr>
      <vt:lpstr>Single-Stream Channel Architecture </vt:lpstr>
      <vt:lpstr>High-Availability Channel Architecture</vt:lpstr>
      <vt:lpstr>Use Case: Fan Connect</vt:lpstr>
      <vt:lpstr>Fan Connect Architecture</vt:lpstr>
      <vt:lpstr>Fan Connect Capabilities</vt:lpstr>
      <vt:lpstr>Use Case: Multi-Angle</vt:lpstr>
      <vt:lpstr>Multi-Angle Architecture</vt:lpstr>
      <vt:lpstr>Use Case: Virtual Couch</vt:lpstr>
      <vt:lpstr>Virtual Couch Architecture</vt:lpstr>
      <vt:lpstr>Virtual Couch Capabilities</vt:lpstr>
      <vt:lpstr>Use Case: Interactive Night Club</vt:lpstr>
      <vt:lpstr>Interactive Night Club Architecture</vt:lpstr>
      <vt:lpstr>Interactive Nightclub Capabilities, Talent in Room B</vt:lpstr>
      <vt:lpstr>Interactive Nightclub Capabilities, Talent in Room A</vt:lpstr>
      <vt:lpstr>Multi-Audio</vt:lpstr>
      <vt:lpstr>Encoding Options</vt:lpstr>
      <vt:lpstr>Encoder Settings and Latency Comparison</vt:lpstr>
      <vt:lpstr>Latency Budget and Use Cases</vt:lpstr>
      <vt:lpstr>Latency Budget and Use Cases</vt:lpstr>
      <vt:lpstr>Latency and ???</vt:lpstr>
      <vt:lpstr>Latency Options</vt:lpstr>
      <vt:lpstr>Multiple vs. Single Bitrate</vt:lpstr>
      <vt:lpstr>MBR – Multi-Bitrate Creation</vt:lpstr>
      <vt:lpstr>Encoders</vt:lpstr>
      <vt:lpstr>Encoder Options</vt:lpstr>
      <vt:lpstr>Edge Transformation</vt:lpstr>
      <vt:lpstr>Viewer Buffer</vt:lpstr>
      <vt:lpstr>Latency Overview</vt:lpstr>
      <vt:lpstr>PowerPoint Presentation</vt:lpstr>
      <vt:lpstr>Non-Standard Architecture</vt:lpstr>
      <vt:lpstr>Multi-Angle with multiple publishers</vt:lpstr>
      <vt:lpstr>Multi-Angle with multi-stream publisher</vt:lpstr>
      <vt:lpstr>Fan Connect in Single Room</vt:lpstr>
      <vt:lpstr>Virtual Couch in Single Room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Kenyon</dc:creator>
  <cp:lastModifiedBy>Julia Kenyon</cp:lastModifiedBy>
  <cp:revision>42</cp:revision>
  <dcterms:created xsi:type="dcterms:W3CDTF">2020-10-30T21:01:43Z</dcterms:created>
  <dcterms:modified xsi:type="dcterms:W3CDTF">2020-11-05T20:01:26Z</dcterms:modified>
</cp:coreProperties>
</file>